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2" r:id="rId4"/>
    <p:sldMasterId id="214748365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2" roundtripDataSignature="AMtx7mjvaDOiPC8Dc2P9ZIA2/uVJwbTut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OpenSans-regular.fntdata"/><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font" Target="fonts/Open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5.xml"/><Relationship Id="rId10" Type="http://schemas.openxmlformats.org/officeDocument/2006/relationships/slide" Target="slides/slide4.xml"/><Relationship Id="rId32" Type="http://customschemas.google.com/relationships/presentationmetadata" Target="meta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udit.altii.online/"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eop.ku.edu/using-focus-groups-education-research-and-evaluation-practices"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9" name="Google Shape;9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5dc87e41b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5dc87e41b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Per valutare e migliorare le metodologie didattiche in maniera strutturata e significative molte istituzioni si basano solo su </a:t>
            </a:r>
            <a:r>
              <a:rPr b="1" lang="en-US" sz="1100">
                <a:latin typeface="Arial"/>
                <a:ea typeface="Arial"/>
                <a:cs typeface="Arial"/>
                <a:sym typeface="Arial"/>
              </a:rPr>
              <a:t>strumenti di osservazione e valutazione standard. </a:t>
            </a:r>
            <a:r>
              <a:rPr b="0" i="0" lang="en-US" sz="1100">
                <a:latin typeface="Arial"/>
                <a:ea typeface="Arial"/>
                <a:cs typeface="Arial"/>
                <a:sym typeface="Arial"/>
              </a:rPr>
              <a:t>Tra i quadri di riferimento più riconosciuti vi sono il </a:t>
            </a:r>
            <a:r>
              <a:rPr b="1" lang="en-US" sz="1100">
                <a:latin typeface="Arial"/>
                <a:ea typeface="Arial"/>
                <a:cs typeface="Arial"/>
                <a:sym typeface="Arial"/>
              </a:rPr>
              <a:t>Danielson Framework</a:t>
            </a:r>
            <a:r>
              <a:rPr lang="en-US" sz="1100">
                <a:latin typeface="Arial"/>
                <a:ea typeface="Arial"/>
                <a:cs typeface="Arial"/>
                <a:sym typeface="Arial"/>
              </a:rPr>
              <a:t>, </a:t>
            </a:r>
            <a:r>
              <a:rPr b="1" lang="en-US" sz="1100">
                <a:latin typeface="Arial"/>
                <a:ea typeface="Arial"/>
                <a:cs typeface="Arial"/>
                <a:sym typeface="Arial"/>
              </a:rPr>
              <a:t>CLASS (Classroom Assessment Scoring System)</a:t>
            </a:r>
            <a:r>
              <a:rPr lang="en-US" sz="1100">
                <a:latin typeface="Arial"/>
                <a:ea typeface="Arial"/>
                <a:cs typeface="Arial"/>
                <a:sym typeface="Arial"/>
              </a:rPr>
              <a:t>, e il </a:t>
            </a:r>
            <a:r>
              <a:rPr b="1" lang="en-US" sz="1100">
                <a:latin typeface="Arial"/>
                <a:ea typeface="Arial"/>
                <a:cs typeface="Arial"/>
                <a:sym typeface="Arial"/>
              </a:rPr>
              <a:t>Marzano Teacher Evaluation Model</a:t>
            </a:r>
            <a:r>
              <a:rPr lang="en-US" sz="1100">
                <a:latin typeface="Arial"/>
                <a:ea typeface="Arial"/>
                <a:cs typeface="Arial"/>
                <a:sym typeface="Arial"/>
              </a:rPr>
              <a:t>. Sono ritenuti dei buoni esempi a cui il personale docente può ricorrere in base ai propri interessi. Il </a:t>
            </a:r>
            <a:r>
              <a:rPr b="1" lang="en-US" sz="1100">
                <a:latin typeface="Arial"/>
                <a:ea typeface="Arial"/>
                <a:cs typeface="Arial"/>
                <a:sym typeface="Arial"/>
              </a:rPr>
              <a:t>Danielson Framework for Teaching</a:t>
            </a:r>
            <a:r>
              <a:rPr lang="en-US" sz="1100">
                <a:latin typeface="Arial"/>
                <a:ea typeface="Arial"/>
                <a:cs typeface="Arial"/>
                <a:sym typeface="Arial"/>
              </a:rPr>
              <a:t>, sviluppato da Charlotte Danielson, è uno dei modelli più adottati. Si basa su quattro ambiti principali: </a:t>
            </a:r>
            <a:r>
              <a:rPr b="1" lang="en-US" sz="1100"/>
              <a:t>pianificazione e preparazione, atmosfera in classe, indicazioni dell’insegnante, responsabilità professionali </a:t>
            </a:r>
            <a:r>
              <a:rPr lang="en-US" sz="1100">
                <a:latin typeface="Arial"/>
                <a:ea typeface="Arial"/>
                <a:cs typeface="Arial"/>
                <a:sym typeface="Arial"/>
              </a:rPr>
              <a:t>. Questo quadro pone in evidenza la necessità di riflettere sul proprio lavoro, l’apprendimento incentrato sullo studente e la crescita professionale. Spesso non è utilizzato solo per la valutazione, ma anche per le attività di </a:t>
            </a:r>
            <a:r>
              <a:rPr i="1" lang="en-US" sz="1100">
                <a:latin typeface="Arial"/>
                <a:ea typeface="Arial"/>
                <a:cs typeface="Arial"/>
                <a:sym typeface="Arial"/>
              </a:rPr>
              <a:t>mentoring. </a:t>
            </a:r>
            <a:r>
              <a:rPr b="1" lang="en-US" sz="1100">
                <a:latin typeface="Arial"/>
                <a:ea typeface="Arial"/>
                <a:cs typeface="Arial"/>
                <a:sym typeface="Arial"/>
              </a:rPr>
              <a:t>CLASS (Classroom Assessment Scoring System)</a:t>
            </a:r>
            <a:r>
              <a:rPr lang="en-US" sz="1100">
                <a:latin typeface="Arial"/>
                <a:ea typeface="Arial"/>
                <a:cs typeface="Arial"/>
                <a:sym typeface="Arial"/>
              </a:rPr>
              <a:t> si concentra sulla </a:t>
            </a:r>
            <a:r>
              <a:rPr b="1" lang="en-US" sz="1100">
                <a:latin typeface="Arial"/>
                <a:ea typeface="Arial"/>
                <a:cs typeface="Arial"/>
                <a:sym typeface="Arial"/>
              </a:rPr>
              <a:t>qualità delle interazioni tra studenti e insegnanti. Valuta elementi come il sostegno emotive, l’organizzazione della classe e il support didattico. </a:t>
            </a:r>
            <a:r>
              <a:rPr b="0" lang="en-US" sz="1100">
                <a:latin typeface="Arial"/>
                <a:ea typeface="Arial"/>
                <a:cs typeface="Arial"/>
                <a:sym typeface="Arial"/>
              </a:rPr>
              <a:t>Sviluppato originariamente per le classi di scuola dell’infanzia, oggi CLASS viene adoperato nelle scuole di ogni ordine e grado per comprendere in che modo le dinamiche relazionali ed emotive influiscono sul rendimento e lo sviluppo delle e degli studenti. </a:t>
            </a:r>
            <a:endParaRPr/>
          </a:p>
          <a:p>
            <a:pPr indent="0" lvl="0" marL="0" marR="0" rtl="0" algn="l">
              <a:lnSpc>
                <a:spcPct val="115000"/>
              </a:lnSpc>
              <a:spcBef>
                <a:spcPts val="1200"/>
              </a:spcBef>
              <a:spcAft>
                <a:spcPts val="0"/>
              </a:spcAft>
              <a:buClr>
                <a:schemeClr val="dk1"/>
              </a:buClr>
              <a:buSzPts val="1100"/>
              <a:buFont typeface="Arial"/>
              <a:buNone/>
            </a:pPr>
            <a:r>
              <a:rPr b="0" lang="en-US" sz="1100">
                <a:latin typeface="Arial"/>
                <a:ea typeface="Arial"/>
                <a:cs typeface="Arial"/>
                <a:sym typeface="Arial"/>
              </a:rPr>
              <a:t>Il </a:t>
            </a:r>
            <a:r>
              <a:rPr b="1" lang="en-US" sz="1100">
                <a:latin typeface="Arial"/>
                <a:ea typeface="Arial"/>
                <a:cs typeface="Arial"/>
                <a:sym typeface="Arial"/>
              </a:rPr>
              <a:t>Marzano Teacher Evaluation Model</a:t>
            </a:r>
            <a:r>
              <a:rPr lang="en-US" sz="1100">
                <a:latin typeface="Arial"/>
                <a:ea typeface="Arial"/>
                <a:cs typeface="Arial"/>
                <a:sym typeface="Arial"/>
              </a:rPr>
              <a:t>, creato da Robert Marzano,  è un </a:t>
            </a:r>
            <a:r>
              <a:rPr b="1" lang="en-US" sz="1100">
                <a:latin typeface="Arial"/>
                <a:ea typeface="Arial"/>
                <a:cs typeface="Arial"/>
                <a:sym typeface="Arial"/>
              </a:rPr>
              <a:t>modello </a:t>
            </a:r>
            <a:r>
              <a:rPr b="0" lang="en-US" sz="1100">
                <a:latin typeface="Arial"/>
                <a:ea typeface="Arial"/>
                <a:cs typeface="Arial"/>
                <a:sym typeface="Arial"/>
              </a:rPr>
              <a:t>volto a migliorare il rendimento delle e degli studenti attraverso delle strategie didattiche efficacy. Si basa su quattro aspetti: </a:t>
            </a:r>
            <a:r>
              <a:rPr b="1" lang="en-US" sz="1100"/>
              <a:t>strategie comportamenti tenuti in classe, pianificazione e preparazione, riflessione sull’insegnamento, collegialità e professionalità. </a:t>
            </a:r>
            <a:r>
              <a:rPr b="0" lang="en-US" sz="1100"/>
              <a:t>Pone l’accento sull’individuazione di obiettivi, una didattica basata su dati concreti e sulla crescita professionale delle e degli insegnanti. </a:t>
            </a:r>
            <a:endParaRPr/>
          </a:p>
          <a:p>
            <a:pPr indent="0" lvl="0" marL="0" marR="0" rtl="0" algn="l">
              <a:lnSpc>
                <a:spcPct val="115000"/>
              </a:lnSpc>
              <a:spcBef>
                <a:spcPts val="1200"/>
              </a:spcBef>
              <a:spcAft>
                <a:spcPts val="0"/>
              </a:spcAft>
              <a:buClr>
                <a:schemeClr val="dk1"/>
              </a:buClr>
              <a:buSzPts val="1100"/>
              <a:buFont typeface="Arial"/>
              <a:buNone/>
            </a:pPr>
            <a:r>
              <a:rPr b="0" lang="en-US" sz="1100"/>
              <a:t>Ciascuno di questi modelli offre una lente diversa attraverso la quale vedere e sostenere i metodi didattici, spesso sono selezionati sulla base di obiettivi scolastici, contesti educativi e risultati professionali. </a:t>
            </a:r>
            <a:endParaRPr/>
          </a:p>
          <a:p>
            <a:pPr indent="0" lvl="0" marL="0" marR="0" rtl="0" algn="l">
              <a:lnSpc>
                <a:spcPct val="115000"/>
              </a:lnSpc>
              <a:spcBef>
                <a:spcPts val="1200"/>
              </a:spcBef>
              <a:spcAft>
                <a:spcPts val="0"/>
              </a:spcAft>
              <a:buClr>
                <a:schemeClr val="dk1"/>
              </a:buClr>
              <a:buSzPts val="1100"/>
              <a:buFont typeface="Arial"/>
              <a:buNone/>
            </a:pPr>
            <a:r>
              <a:rPr b="0" lang="en-US" sz="1100"/>
              <a:t>Gli esempi sono proposti qui per permettere alle e ai partecipanti di imparare e approfondire le proprie conoscenze in merito, ma potrebbe essere troppo </a:t>
            </a:r>
            <a:r>
              <a:rPr lang="en-US" sz="1100">
                <a:latin typeface="Arial"/>
                <a:ea typeface="Arial"/>
                <a:cs typeface="Arial"/>
                <a:sym typeface="Arial"/>
              </a:rPr>
              <a:t>complesso applicarli nel loro insieme a nelle loro scuole. </a:t>
            </a:r>
            <a:endParaRPr sz="1100">
              <a:latin typeface="Arial"/>
              <a:ea typeface="Arial"/>
              <a:cs typeface="Arial"/>
              <a:sym typeface="Arial"/>
            </a:endParaRPr>
          </a:p>
        </p:txBody>
      </p:sp>
      <p:sp>
        <p:nvSpPr>
          <p:cNvPr id="163" name="Google Shape;163;g345dc87e41b_0_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45dc87e41b_0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g345dc87e41b_0_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La </a:t>
            </a:r>
            <a:r>
              <a:rPr b="1" lang="en-US" sz="1100">
                <a:latin typeface="Arial"/>
                <a:ea typeface="Arial"/>
                <a:cs typeface="Arial"/>
                <a:sym typeface="Arial"/>
              </a:rPr>
              <a:t>qualità dell’insegnamento può anche essere valutata alla luce dei dati sul rendimento delle e degli studenti</a:t>
            </a:r>
            <a:r>
              <a:rPr lang="en-US" sz="1100">
                <a:latin typeface="Arial"/>
                <a:ea typeface="Arial"/>
                <a:cs typeface="Arial"/>
                <a:sym typeface="Arial"/>
              </a:rPr>
              <a:t>. Si tratta di riscontri misurabili che attestano la capacità delle e degli studenti di </a:t>
            </a:r>
            <a:r>
              <a:rPr b="1" lang="en-US" sz="1100">
                <a:latin typeface="Arial"/>
                <a:ea typeface="Arial"/>
                <a:cs typeface="Arial"/>
                <a:sym typeface="Arial"/>
              </a:rPr>
              <a:t>imparare, fare progressi e raggiungere i risultati di apprendimento</a:t>
            </a:r>
            <a:r>
              <a:rPr lang="en-US" sz="1100">
                <a:latin typeface="Arial"/>
                <a:ea typeface="Arial"/>
                <a:cs typeface="Arial"/>
                <a:sym typeface="Arial"/>
              </a:rPr>
              <a:t>. Questi dati possono provenire da fonti differenti ed essere usati come indicatori della validità delle strategie didattiche. Uno degli elementi essenziali è costituito dai risultati delle </a:t>
            </a:r>
            <a:r>
              <a:rPr b="1" lang="en-US" sz="1100">
                <a:latin typeface="Arial"/>
                <a:ea typeface="Arial"/>
                <a:cs typeface="Arial"/>
                <a:sym typeface="Arial"/>
              </a:rPr>
              <a:t>valutazioni formative </a:t>
            </a:r>
            <a:r>
              <a:rPr lang="en-US" sz="1100">
                <a:latin typeface="Arial"/>
                <a:ea typeface="Arial"/>
                <a:cs typeface="Arial"/>
                <a:sym typeface="Arial"/>
              </a:rPr>
              <a:t>(quiz e attività in classe volti a monitorare l’apprendimento nel corso delle lezioni) e </a:t>
            </a:r>
            <a:r>
              <a:rPr b="1" lang="en-US" sz="1100">
                <a:latin typeface="Arial"/>
                <a:ea typeface="Arial"/>
                <a:cs typeface="Arial"/>
                <a:sym typeface="Arial"/>
              </a:rPr>
              <a:t>sommative</a:t>
            </a:r>
            <a:r>
              <a:rPr lang="en-US" sz="1100">
                <a:latin typeface="Arial"/>
                <a:ea typeface="Arial"/>
                <a:cs typeface="Arial"/>
                <a:sym typeface="Arial"/>
              </a:rPr>
              <a:t> (test di verifica o esami finali che valutano l’apprendimento al termine di un percorso). </a:t>
            </a:r>
            <a:endParaRPr/>
          </a:p>
          <a:p>
            <a:pPr indent="0" lvl="0" marL="0" rtl="0" algn="l">
              <a:lnSpc>
                <a:spcPct val="115000"/>
              </a:lnSpc>
              <a:spcBef>
                <a:spcPts val="2400"/>
              </a:spcBef>
              <a:spcAft>
                <a:spcPts val="1200"/>
              </a:spcAft>
              <a:buSzPts val="1400"/>
              <a:buNone/>
            </a:pPr>
            <a:r>
              <a:rPr lang="en-US" sz="1100">
                <a:latin typeface="Arial"/>
                <a:ea typeface="Arial"/>
                <a:cs typeface="Arial"/>
                <a:sym typeface="Arial"/>
              </a:rPr>
              <a:t>Oltre al rendimento scolastico, i dati relativi alle e agli studenti comprendono anche </a:t>
            </a:r>
            <a:r>
              <a:rPr b="1" lang="en-US" sz="1100">
                <a:latin typeface="Arial"/>
                <a:ea typeface="Arial"/>
                <a:cs typeface="Arial"/>
                <a:sym typeface="Arial"/>
              </a:rPr>
              <a:t>parametri comportamentali e legati alla partecipazione, </a:t>
            </a:r>
            <a:r>
              <a:rPr b="0" lang="en-US" sz="1100">
                <a:latin typeface="Arial"/>
                <a:ea typeface="Arial"/>
                <a:cs typeface="Arial"/>
                <a:sym typeface="Arial"/>
              </a:rPr>
              <a:t>particolarmente rilevanti in ambienti di apprendimento digitali come </a:t>
            </a:r>
            <a:r>
              <a:rPr b="1" lang="en-US" sz="1100">
                <a:latin typeface="Arial"/>
                <a:ea typeface="Arial"/>
                <a:cs typeface="Arial"/>
                <a:sym typeface="Arial"/>
              </a:rPr>
              <a:t>Moodle </a:t>
            </a:r>
            <a:r>
              <a:rPr b="0" i="0" lang="en-US" sz="1100">
                <a:latin typeface="Arial"/>
                <a:ea typeface="Arial"/>
                <a:cs typeface="Arial"/>
                <a:sym typeface="Arial"/>
              </a:rPr>
              <a:t>o altri sistemi di gestione dell’apprendimento. Tali parametri possono tenere traccia del </a:t>
            </a:r>
            <a:r>
              <a:rPr b="1" i="0" lang="en-US" sz="1100">
                <a:latin typeface="Arial"/>
                <a:ea typeface="Arial"/>
                <a:cs typeface="Arial"/>
                <a:sym typeface="Arial"/>
              </a:rPr>
              <a:t>tasso di partecipazione, frequenza e completamento delle attività</a:t>
            </a:r>
            <a:r>
              <a:rPr b="0" i="0" lang="en-US" sz="1100">
                <a:latin typeface="Arial"/>
                <a:ea typeface="Arial"/>
                <a:cs typeface="Arial"/>
                <a:sym typeface="Arial"/>
              </a:rPr>
              <a:t>, nonché della </a:t>
            </a:r>
            <a:r>
              <a:rPr b="1" i="0" lang="en-US" sz="1100">
                <a:latin typeface="Arial"/>
                <a:ea typeface="Arial"/>
                <a:cs typeface="Arial"/>
                <a:sym typeface="Arial"/>
              </a:rPr>
              <a:t>quantità di tempo dedicata a un comp</a:t>
            </a:r>
            <a:r>
              <a:rPr b="0" i="0" lang="en-US" sz="1100">
                <a:latin typeface="Arial"/>
                <a:ea typeface="Arial"/>
                <a:cs typeface="Arial"/>
                <a:sym typeface="Arial"/>
              </a:rPr>
              <a:t>ito all’interno della piattaforma – tutti disponibili grazie alle </a:t>
            </a:r>
            <a:r>
              <a:rPr b="1" i="0" lang="en-US" sz="1100">
                <a:latin typeface="Arial"/>
                <a:ea typeface="Arial"/>
                <a:cs typeface="Arial"/>
                <a:sym typeface="Arial"/>
              </a:rPr>
              <a:t>statistiche di Moodle</a:t>
            </a:r>
            <a:r>
              <a:rPr b="0" i="0" lang="en-US" sz="1100">
                <a:latin typeface="Arial"/>
                <a:ea typeface="Arial"/>
                <a:cs typeface="Arial"/>
                <a:sym typeface="Arial"/>
              </a:rPr>
              <a:t>. Tutti questi dati insieme aiutano le scuole a il personale docente a comprendere meglio le esigenze studentesche, modificare le metodologie didattiche e favorire il miglioramento dei risultati di apprendimento. </a:t>
            </a:r>
            <a:endParaRPr sz="1100">
              <a:latin typeface="Arial"/>
              <a:ea typeface="Arial"/>
              <a:cs typeface="Arial"/>
              <a:sym typeface="Arial"/>
            </a:endParaRPr>
          </a:p>
        </p:txBody>
      </p:sp>
      <p:sp>
        <p:nvSpPr>
          <p:cNvPr id="172" name="Google Shape;172;g345dc87e41b_0_3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7a9509dc2_0_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g347a9509dc2_0_6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Numerose ricerche hanno dimostrato l’efficacia dell’utilizzo dei </a:t>
            </a:r>
            <a:r>
              <a:rPr b="1" lang="en-US" sz="1100">
                <a:latin typeface="Arial"/>
                <a:ea typeface="Arial"/>
                <a:cs typeface="Arial"/>
                <a:sym typeface="Arial"/>
              </a:rPr>
              <a:t>sistemi di risposta del pubblico </a:t>
            </a:r>
            <a:r>
              <a:rPr lang="en-US" sz="1100">
                <a:latin typeface="Arial"/>
                <a:ea typeface="Arial"/>
                <a:cs typeface="Arial"/>
                <a:sym typeface="Arial"/>
              </a:rPr>
              <a:t>ambito educativo. Questi studi dimostrano che tali strumenti possono migliorare </a:t>
            </a:r>
            <a:r>
              <a:rPr b="1" lang="en-US" sz="1100">
                <a:latin typeface="Arial"/>
                <a:ea typeface="Arial"/>
                <a:cs typeface="Arial"/>
                <a:sym typeface="Arial"/>
              </a:rPr>
              <a:t>la partecipazione, i risultati di apprendimento e la qualità della valutazione, </a:t>
            </a:r>
            <a:r>
              <a:rPr b="0" lang="en-US" sz="1100">
                <a:latin typeface="Arial"/>
                <a:ea typeface="Arial"/>
                <a:cs typeface="Arial"/>
                <a:sym typeface="Arial"/>
              </a:rPr>
              <a:t>soprattutto se utilizzati in maniera consapevole</a:t>
            </a:r>
            <a:r>
              <a:rPr lang="en-US" sz="1100">
                <a:latin typeface="Arial"/>
                <a:ea typeface="Arial"/>
                <a:cs typeface="Arial"/>
                <a:sym typeface="Arial"/>
              </a:rPr>
              <a:t>. I sistemi di risposta del pubblico offrono un </a:t>
            </a:r>
            <a:r>
              <a:rPr lang="en-US"/>
              <a:t>modo semplice e veloce per acquisire delle indicazioni sul rendimento e le opinioni delle e degli studenti. Consentono alle e agli studenti di </a:t>
            </a:r>
            <a:r>
              <a:rPr b="0" lang="en-US"/>
              <a:t>rispondere in tempo reale a domande o spunti di riflessione, </a:t>
            </a:r>
            <a:r>
              <a:rPr lang="en-US"/>
              <a:t>utilizzando dispositivi come smartphone, tablet o computer. Tra le pia</a:t>
            </a:r>
            <a:r>
              <a:rPr lang="en-US">
                <a:solidFill>
                  <a:srgbClr val="000000"/>
                </a:solidFill>
              </a:rPr>
              <a:t>ttaforme più popolari ricordiamo Kahoot, Socrative, Mentimeter (con domande da preparare in anticipo e caricare sulla piattaforma) e </a:t>
            </a:r>
            <a:r>
              <a:rPr b="0" i="0" lang="en-US" sz="1200" u="sng" cap="none" strike="noStrike">
                <a:solidFill>
                  <a:srgbClr val="000000"/>
                </a:solidFill>
                <a:latin typeface="Calibri"/>
                <a:ea typeface="Calibri"/>
                <a:cs typeface="Calibri"/>
                <a:sym typeface="Calibri"/>
                <a:hlinkClick r:id="rId2">
                  <a:extLst>
                    <a:ext uri="{A12FA001-AC4F-418D-AE19-62706E023703}">
                      <ahyp:hlinkClr val="tx"/>
                    </a:ext>
                  </a:extLst>
                </a:hlinkClick>
              </a:rPr>
              <a:t>AudIT</a:t>
            </a:r>
            <a:r>
              <a:rPr b="0" i="0" lang="en-US" sz="1200" u="none" cap="none" strike="noStrike">
                <a:solidFill>
                  <a:srgbClr val="000000"/>
                </a:solidFill>
                <a:latin typeface="Calibri"/>
                <a:ea typeface="Calibri"/>
                <a:cs typeface="Calibri"/>
                <a:sym typeface="Calibri"/>
              </a:rPr>
              <a:t> (un sistema che consente di porre qualunque domanda sul momento). Integrando questi strumenti nelle lezioni, le e gli insegnanti possono raccogliere </a:t>
            </a:r>
            <a:r>
              <a:rPr b="1" lang="en-US"/>
              <a:t>feedback immediato </a:t>
            </a:r>
            <a:r>
              <a:rPr lang="en-US"/>
              <a:t>sulla </a:t>
            </a:r>
            <a:r>
              <a:rPr b="1" lang="en-US"/>
              <a:t>comprensione </a:t>
            </a:r>
            <a:r>
              <a:rPr lang="en-US"/>
              <a:t>e le </a:t>
            </a:r>
            <a:r>
              <a:rPr b="1" lang="en-US"/>
              <a:t>opinioni delle e degli studenti. </a:t>
            </a:r>
            <a:r>
              <a:rPr b="0" lang="en-US"/>
              <a:t>Questo approccio non solo favorisce l</a:t>
            </a:r>
            <a:r>
              <a:rPr lang="en-US"/>
              <a:t>a </a:t>
            </a:r>
            <a:r>
              <a:rPr b="1" lang="en-US"/>
              <a:t>partecipazione delle e degli studenti, </a:t>
            </a:r>
            <a:r>
              <a:rPr b="0" lang="en-US"/>
              <a:t>soprattutto tra quelli più timidi, ma </a:t>
            </a:r>
            <a:r>
              <a:rPr lang="en-US"/>
              <a:t>stimola anche la </a:t>
            </a:r>
            <a:r>
              <a:rPr b="1" lang="en-US"/>
              <a:t>riflessione </a:t>
            </a:r>
            <a:r>
              <a:rPr lang="en-US"/>
              <a:t>e le </a:t>
            </a:r>
            <a:r>
              <a:rPr b="1" lang="en-US"/>
              <a:t>competenze metacognitive. </a:t>
            </a:r>
            <a:r>
              <a:rPr b="0" lang="en-US"/>
              <a:t>Inoltre, </a:t>
            </a:r>
            <a:r>
              <a:rPr lang="en-US"/>
              <a:t>conferisce una maggiore </a:t>
            </a:r>
            <a:r>
              <a:rPr b="1" lang="en-US"/>
              <a:t>interattività all’esperienza di apprendimento, </a:t>
            </a:r>
            <a:r>
              <a:rPr b="0" lang="en-US"/>
              <a:t>rendendo le lezioni più dinamiche e incentrate sulle esigenze delle e degli studenti. </a:t>
            </a:r>
            <a:endParaRPr/>
          </a:p>
          <a:p>
            <a:pPr indent="0" lvl="0" marL="0" rtl="0" algn="l">
              <a:lnSpc>
                <a:spcPct val="115000"/>
              </a:lnSpc>
              <a:spcBef>
                <a:spcPts val="1200"/>
              </a:spcBef>
              <a:spcAft>
                <a:spcPts val="0"/>
              </a:spcAft>
              <a:buSzPts val="1400"/>
              <a:buNone/>
            </a:pPr>
            <a:r>
              <a:rPr b="0" lang="en-US"/>
              <a:t>In questo contesto i sistemi di risposta del pubblico sono uno strumento prezioso per acquisire informazioni sui risultati di apprendimento delle e degli studenti (valutazioni sommative e formative), nonché per raccogliere le loro opinioni riguardo alle metodologie didattiche. </a:t>
            </a:r>
            <a:endParaRPr sz="1100">
              <a:latin typeface="Arial"/>
              <a:ea typeface="Arial"/>
              <a:cs typeface="Arial"/>
              <a:sym typeface="Arial"/>
            </a:endParaRPr>
          </a:p>
        </p:txBody>
      </p:sp>
      <p:sp>
        <p:nvSpPr>
          <p:cNvPr id="180" name="Google Shape;180;g347a9509dc2_0_6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47a9509dc2_0_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g347a9509dc2_0_9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Questa diapositiva può diventare un esercizio pratico qualora le e i partecipanti abbiamo a disposizione dei computer, oppure l’attività può essere presentata a titolo dimostrativo per poi assegnare un compito a casa. AudIT è un sistema di risposta del pubblico pensato per ridurre al minimo i tempi di preparazione. A differenza di strumenti come Kahoot in cui bisogna preparare il proprio materiale in anticipo, Audit presume che la domanda sarà inserita nella presentazione, riportata alla lavagna o a voce, e che c’è bisogno di un sistema per acquisire e mostrare i dati delle e dei partecipanti. È comunque possibile inserire le domande su AudIT, se si vuole. </a:t>
            </a:r>
            <a:endParaRPr sz="1100">
              <a:latin typeface="Arial"/>
              <a:ea typeface="Arial"/>
              <a:cs typeface="Arial"/>
              <a:sym typeface="Arial"/>
            </a:endParaRPr>
          </a:p>
        </p:txBody>
      </p:sp>
      <p:sp>
        <p:nvSpPr>
          <p:cNvPr id="189" name="Google Shape;189;g347a9509dc2_0_9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5dc87e41b_0_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g345dc87e41b_0_6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Le interviste singole e i gruppi di discussione sono strumenti preziosi per valutare i metodi di insegnamento da un punto di vista qualitative. Le </a:t>
            </a:r>
            <a:r>
              <a:rPr b="1" lang="en-US" sz="1100">
                <a:latin typeface="Arial"/>
                <a:ea typeface="Arial"/>
                <a:cs typeface="Arial"/>
                <a:sym typeface="Arial"/>
              </a:rPr>
              <a:t>interviste singole </a:t>
            </a:r>
            <a:r>
              <a:rPr b="0" lang="en-US" sz="1100">
                <a:latin typeface="Arial"/>
                <a:ea typeface="Arial"/>
                <a:cs typeface="Arial"/>
                <a:sym typeface="Arial"/>
              </a:rPr>
              <a:t>possono coinvolgere studenti, insegnanti e supervisori che hanno il compito di approfondire il metodo didattico adoperato dall’insegnante, studiare il clima della classe e l’impatto sul rendimento delle e degli studenti. Tali colloqui consentono di esprimere riflessioni personali e osservazioni approfondite che non riescono ad emergere nel caso dei sondaggi o delle valutazioni formali. </a:t>
            </a:r>
            <a:endParaRPr/>
          </a:p>
          <a:p>
            <a:pPr indent="0" lvl="0" marL="0" rtl="0" algn="l">
              <a:lnSpc>
                <a:spcPct val="115000"/>
              </a:lnSpc>
              <a:spcBef>
                <a:spcPts val="1200"/>
              </a:spcBef>
              <a:spcAft>
                <a:spcPts val="0"/>
              </a:spcAft>
              <a:buSzPts val="1400"/>
              <a:buNone/>
            </a:pPr>
            <a:r>
              <a:rPr b="0" lang="en-US" sz="1100">
                <a:latin typeface="Arial"/>
                <a:ea typeface="Arial"/>
                <a:cs typeface="Arial"/>
                <a:sym typeface="Arial"/>
              </a:rPr>
              <a:t>I </a:t>
            </a:r>
            <a:r>
              <a:rPr b="1" lang="en-US" sz="1100">
                <a:latin typeface="Arial"/>
                <a:ea typeface="Arial"/>
                <a:cs typeface="Arial"/>
                <a:sym typeface="Arial"/>
              </a:rPr>
              <a:t>gruppi di discussione, </a:t>
            </a:r>
            <a:r>
              <a:rPr b="0" lang="en-US" sz="1100">
                <a:latin typeface="Arial"/>
                <a:ea typeface="Arial"/>
                <a:cs typeface="Arial"/>
                <a:sym typeface="Arial"/>
              </a:rPr>
              <a:t>dall’altra parte, mettono assieme piccoli gruppi di studenti o insegnanti per discutere di temi legati all’insegnamento. Questo format stimola il dialogo, la riflessione e il </a:t>
            </a:r>
            <a:r>
              <a:rPr lang="en-US" sz="1100">
                <a:latin typeface="Arial"/>
                <a:ea typeface="Arial"/>
                <a:cs typeface="Arial"/>
                <a:sym typeface="Arial"/>
              </a:rPr>
              <a:t>confronto</a:t>
            </a:r>
            <a:r>
              <a:rPr b="0" lang="en-US" sz="1100">
                <a:latin typeface="Arial"/>
                <a:ea typeface="Arial"/>
                <a:cs typeface="Arial"/>
                <a:sym typeface="Arial"/>
              </a:rPr>
              <a:t> tra punti di vista diversi, spesso portando ad acquisire delle indicazioni approfondite sulle strategie didattiche. </a:t>
            </a:r>
            <a:endParaRPr/>
          </a:p>
          <a:p>
            <a:pPr indent="0" lvl="0" marL="0" rtl="0" algn="l">
              <a:lnSpc>
                <a:spcPct val="115000"/>
              </a:lnSpc>
              <a:spcBef>
                <a:spcPts val="1200"/>
              </a:spcBef>
              <a:spcAft>
                <a:spcPts val="0"/>
              </a:spcAft>
              <a:buSzPts val="1400"/>
              <a:buNone/>
            </a:pPr>
            <a:r>
              <a:rPr b="0" lang="en-US" sz="1100">
                <a:latin typeface="Arial"/>
                <a:ea typeface="Arial"/>
                <a:cs typeface="Arial"/>
                <a:sym typeface="Arial"/>
              </a:rPr>
              <a:t>Sia le interviste che i gruppi di discussione sono molto utili per capire in che modo le e gli studenti percepiscono le proprie esperienze di apprendimento, studiare gli effetti dei metodi di insegnamento sugli stili di apprendimento e raccogliere delle idee per migliorarsi seguendo una procedura flessibile e aperta. Affinché possano essere efficaci, queste attività devono essere </a:t>
            </a:r>
            <a:r>
              <a:rPr b="1" lang="en-US" sz="1100">
                <a:latin typeface="Arial"/>
                <a:ea typeface="Arial"/>
                <a:cs typeface="Arial"/>
                <a:sym typeface="Arial"/>
              </a:rPr>
              <a:t>ben strutturate, garantire l’anonimato </a:t>
            </a:r>
            <a:r>
              <a:rPr b="1" i="1" lang="en-US" sz="1100">
                <a:latin typeface="Arial"/>
                <a:ea typeface="Arial"/>
                <a:cs typeface="Arial"/>
                <a:sym typeface="Arial"/>
              </a:rPr>
              <a:t>e </a:t>
            </a:r>
            <a:r>
              <a:rPr b="0" i="0" lang="en-US" sz="1100">
                <a:latin typeface="Arial"/>
                <a:ea typeface="Arial"/>
                <a:cs typeface="Arial"/>
                <a:sym typeface="Arial"/>
              </a:rPr>
              <a:t>trasmettere un </a:t>
            </a:r>
            <a:r>
              <a:rPr b="1" i="0" lang="en-US" sz="1100">
                <a:latin typeface="Arial"/>
                <a:ea typeface="Arial"/>
                <a:cs typeface="Arial"/>
                <a:sym typeface="Arial"/>
              </a:rPr>
              <a:t>senso di sicurezza </a:t>
            </a:r>
            <a:r>
              <a:rPr b="0" i="0" lang="en-US" sz="1100">
                <a:latin typeface="Arial"/>
                <a:ea typeface="Arial"/>
                <a:cs typeface="Arial"/>
                <a:sym typeface="Arial"/>
              </a:rPr>
              <a:t>e </a:t>
            </a:r>
            <a:r>
              <a:rPr b="1" i="0" lang="en-US" sz="1100">
                <a:latin typeface="Arial"/>
                <a:ea typeface="Arial"/>
                <a:cs typeface="Arial"/>
                <a:sym typeface="Arial"/>
              </a:rPr>
              <a:t>rispetto</a:t>
            </a:r>
            <a:r>
              <a:rPr b="0" i="0" lang="en-US" sz="1100">
                <a:latin typeface="Arial"/>
                <a:ea typeface="Arial"/>
                <a:cs typeface="Arial"/>
                <a:sym typeface="Arial"/>
              </a:rPr>
              <a:t> per le opinioni altrui. </a:t>
            </a:r>
            <a:endParaRPr/>
          </a:p>
        </p:txBody>
      </p:sp>
      <p:sp>
        <p:nvSpPr>
          <p:cNvPr id="197" name="Google Shape;197;g345dc87e41b_0_6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490f2697b1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g3490f2697b1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Il modello del gruppo di discussione si ispira a quello presentato qui: </a:t>
            </a:r>
            <a:r>
              <a:rPr b="0"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https://ceop.ku.edu/using-focus-groups-education-research-and-evaluation-practices</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Il processo di svolgimento di un gruppo di discussione può essere suddiviso in tre parti: </a:t>
            </a:r>
            <a:r>
              <a:rPr b="1" i="0" lang="en-US" sz="1200" u="none" cap="none" strike="noStrike">
                <a:solidFill>
                  <a:schemeClr val="dk1"/>
                </a:solidFill>
                <a:latin typeface="Calibri"/>
                <a:ea typeface="Calibri"/>
                <a:cs typeface="Calibri"/>
                <a:sym typeface="Calibri"/>
              </a:rPr>
              <a:t>preparazione, svolgimento e analisi. </a:t>
            </a:r>
            <a:endParaRPr b="0" i="0" sz="1200" u="none" cap="none" strike="noStrike">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Nella fase di preparazione occorre definire lo scopo del gruppo di discussione e individuare il gruppo target, di solito composto da 6-10 persone. Bisogna assegnare un moderatore il cui ruolo è quello di guidare la discussione a assicurarsi che tutti i soggetti coinvolti possano dire la propria. Quindi, è necessario </a:t>
            </a:r>
            <a:r>
              <a:rPr b="1" i="0" lang="en-US" sz="1200" u="none" cap="none" strike="noStrike">
                <a:solidFill>
                  <a:schemeClr val="dk1"/>
                </a:solidFill>
                <a:latin typeface="Calibri"/>
                <a:ea typeface="Calibri"/>
                <a:cs typeface="Calibri"/>
                <a:sym typeface="Calibri"/>
              </a:rPr>
              <a:t>elaborare delle linee guida per la discussione, </a:t>
            </a:r>
            <a:r>
              <a:rPr b="0" i="0" lang="en-US" sz="1200" u="none" cap="none" strike="noStrike">
                <a:solidFill>
                  <a:schemeClr val="dk1"/>
                </a:solidFill>
                <a:latin typeface="Calibri"/>
                <a:ea typeface="Calibri"/>
                <a:cs typeface="Calibri"/>
                <a:sym typeface="Calibri"/>
              </a:rPr>
              <a:t>con domande a risposta aperta sempre più specifiche e dettagliate.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Nella fase di </a:t>
            </a:r>
            <a:r>
              <a:rPr b="1" i="0" lang="en-US" sz="1200" u="none" cap="none" strike="noStrike">
                <a:solidFill>
                  <a:schemeClr val="dk1"/>
                </a:solidFill>
                <a:latin typeface="Calibri"/>
                <a:ea typeface="Calibri"/>
                <a:cs typeface="Calibri"/>
                <a:sym typeface="Calibri"/>
              </a:rPr>
              <a:t>svolgimento </a:t>
            </a:r>
            <a:r>
              <a:rPr b="0" i="0" lang="en-US" sz="1200" u="none" cap="none" strike="noStrike">
                <a:solidFill>
                  <a:schemeClr val="dk1"/>
                </a:solidFill>
                <a:latin typeface="Calibri"/>
                <a:ea typeface="Calibri"/>
                <a:cs typeface="Calibri"/>
                <a:sym typeface="Calibri"/>
              </a:rPr>
              <a:t>chi modera la discussione deve attenersi al protocollo che è stato preparato, ma garantire abbastanza flessibilità alle e ai partecipanti affinché possano approfondire idee, esprimere opinioni personali e condividere esempi. L’atmosfera deve incoraggiare un dialogo aperto e onesto. Se possibile e una volta ottenuto il consenso delle e dei partecipanti, la sessione può essere registrata allo scopo di ottenere un’analisi più precisa.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Nella </a:t>
            </a:r>
            <a:r>
              <a:rPr b="1" i="0" lang="en-US" sz="1200" u="none" cap="none" strike="noStrike">
                <a:solidFill>
                  <a:schemeClr val="dk1"/>
                </a:solidFill>
                <a:latin typeface="Calibri"/>
                <a:ea typeface="Calibri"/>
                <a:cs typeface="Calibri"/>
                <a:sym typeface="Calibri"/>
              </a:rPr>
              <a:t>fase di analisi, </a:t>
            </a:r>
            <a:r>
              <a:rPr b="0" i="0" lang="en-US" sz="1200" u="none" cap="none" strike="noStrike">
                <a:solidFill>
                  <a:schemeClr val="dk1"/>
                </a:solidFill>
                <a:latin typeface="Calibri"/>
                <a:ea typeface="Calibri"/>
                <a:cs typeface="Calibri"/>
                <a:sym typeface="Calibri"/>
              </a:rPr>
              <a:t>occorre rivedere le risposte e scrivere una sintesi chiara dei principali temi discussioni. È fondamentale sottolineare e inserire delle </a:t>
            </a:r>
            <a:r>
              <a:rPr b="1" i="0" lang="en-US" sz="1200" u="none" cap="none" strike="noStrike">
                <a:solidFill>
                  <a:schemeClr val="dk1"/>
                </a:solidFill>
                <a:latin typeface="Calibri"/>
                <a:ea typeface="Calibri"/>
                <a:cs typeface="Calibri"/>
                <a:sym typeface="Calibri"/>
              </a:rPr>
              <a:t>citazioni particolarmente significative </a:t>
            </a:r>
            <a:r>
              <a:rPr b="0" i="0" lang="en-US" sz="1200" u="none" cap="none" strike="noStrike">
                <a:solidFill>
                  <a:schemeClr val="dk1"/>
                </a:solidFill>
                <a:latin typeface="Calibri"/>
                <a:ea typeface="Calibri"/>
                <a:cs typeface="Calibri"/>
                <a:sym typeface="Calibri"/>
              </a:rPr>
              <a:t>in grado di catturare temi comuni o punti di vista unici. Tale approccio consente di interpretare i dati qualitativi in maniera strutturata e complessa. </a:t>
            </a:r>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206" name="Google Shape;206;g3490f2697b1_0_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47a9509dc2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Svolgete questa attività di gruppo. Incoraggia le e i partecipanti a condividere le proprie esperienze – è possibile che conoscano già gli strumenti descritti e possono consigliarne altri più adatti ai contesti di apprendimento.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Questa attività richiede circa 10 minuti. </a:t>
            </a:r>
            <a:endParaRPr/>
          </a:p>
        </p:txBody>
      </p:sp>
      <p:sp>
        <p:nvSpPr>
          <p:cNvPr id="212" name="Google Shape;212;g347a9509dc2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47a9509dc2_0_10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US"/>
              <a:t>Durante questa lezione abbiamo visto alcuni strumenti utilizzati per valutare le strategie utilizzate nell’ambito della didattica dell’informatica. Ci siamo concentrati su strumenti che sfruttano gli spunti forniti da altri insegnanti e studenti e legati a quattro tipi di strumenti : sondaggi e questionari rivolti alle e agli studenti, schede di osservazione, dati sul rendimento delle e degli studenti e interviste/gruppi di discussione.</a:t>
            </a:r>
            <a:endParaRPr/>
          </a:p>
          <a:p>
            <a:pPr indent="0" lvl="0" marL="0" rtl="0" algn="l">
              <a:lnSpc>
                <a:spcPct val="100000"/>
              </a:lnSpc>
              <a:spcBef>
                <a:spcPts val="0"/>
              </a:spcBef>
              <a:spcAft>
                <a:spcPts val="0"/>
              </a:spcAft>
              <a:buSzPts val="1400"/>
              <a:buNone/>
            </a:pPr>
            <a:r>
              <a:t/>
            </a:r>
            <a:endParaRPr/>
          </a:p>
        </p:txBody>
      </p:sp>
      <p:sp>
        <p:nvSpPr>
          <p:cNvPr id="220" name="Google Shape;220;g347a9509dc2_0_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8" name="Google Shape;228;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4" name="Google Shape;234;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t/>
            </a:r>
            <a:endParaRPr/>
          </a:p>
        </p:txBody>
      </p:sp>
      <p:sp>
        <p:nvSpPr>
          <p:cNvPr id="241" name="Google Shape;241;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7" name="Google Shape;24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7" name="Google Shape;11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54cee9ef4c_1_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3" name="Google Shape;123;g354cee9ef4c_1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1200"/>
              </a:spcBef>
              <a:spcAft>
                <a:spcPts val="1200"/>
              </a:spcAft>
              <a:buClr>
                <a:schemeClr val="dk1"/>
              </a:buClr>
              <a:buSzPts val="1100"/>
              <a:buFont typeface="Arial"/>
              <a:buNone/>
            </a:pPr>
            <a:r>
              <a:rPr lang="en-US"/>
              <a:t>Incoraggiare la riflessione sull’attività didattica è essenziale per permettere al personale docente di continuare a crescere. Imparando a interpretare e ad agire sulla base dei risultati della valutazione, le e gli insegnanti possono creare degli </a:t>
            </a:r>
            <a:r>
              <a:rPr b="0" lang="en-US"/>
              <a:t>ambienti di apprendimento più inclusivi, coinvolgenti ed efficaci</a:t>
            </a:r>
            <a:r>
              <a:rPr b="1" lang="en-US"/>
              <a:t>. </a:t>
            </a:r>
            <a:r>
              <a:rPr lang="en-US"/>
              <a:t>Nel corso delle lezioni precedenti abbiamo preso in esame degli strumenti di cui il personale docente può servirsi in autonomia. Tali strumenti consistono in criteri, liste di controllo e griglie di valutazione, che aiutano a chiarire gli obiettivi e le aspettative nei confronti dell’attività didattica. I diari di apprendimento, invece, offrono uno spazio per la riflessione personale, mentre le videoregistrazioni danno la possibilità di osservare il proprio lavoro da un’altra prospettiva e di individuare gli aspetti da migliorare. Adesso vedremo insieme gli strumenti che si possono utilizzare </a:t>
            </a:r>
            <a:r>
              <a:rPr b="0" lang="en-US"/>
              <a:t>con l’aiuto di studenti o colleghi. Tra questi ricordiamo sondaggi e questionari rivolti a studenti che consentono di raccogliere delle indicazioni preziose sull’efficacia dell’insegnamento e delle esperienze in classe. Le schede di osservazione aiutano a ricevere delle indicazioni puntuali da colleghe e colleghi. I dati sul rendimento delle e degli studenti permettono di tenere traccia dei risultati di apprendimento e porre in evidenza gli aspetti da migliorare nelle lezioni. Infine, interviste e gruppi di discussione consentono di ricevere delle indicazioni più approfondite e precise attraverso discussioni e riflessioni condivise. </a:t>
            </a:r>
            <a:endParaRPr>
              <a:solidFill>
                <a:srgbClr val="2B454E"/>
              </a:solidFill>
            </a:endParaRPr>
          </a:p>
        </p:txBody>
      </p:sp>
      <p:sp>
        <p:nvSpPr>
          <p:cNvPr id="130" name="Google Shape;13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4317d68e50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g34317d68e50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Clr>
                <a:schemeClr val="dk1"/>
              </a:buClr>
              <a:buSzPts val="1100"/>
              <a:buFont typeface="Arial"/>
              <a:buNone/>
            </a:pPr>
            <a:r>
              <a:rPr lang="en-US" sz="1100"/>
              <a:t>È possibile ricevere delle indicazioni sull’efficacia, il grado di coinvolgimento e la chiarezza delle lezioni </a:t>
            </a:r>
            <a:r>
              <a:rPr b="0" lang="en-US" sz="1100"/>
              <a:t>direttamente dalle e dagli studenti – il pubblico principale. Queste indicazioni possono essere raccolte mediante dei questionari creati con cura, che possono comprendere diversi tipi di domande. Alcuni questionari prevedono il ricorso alla scala di Likert, per consentire alle e agli studenti di indicare in quale misura sono d’accordo con una data affermazione (ad es., da assolutamente d’accordo a assolutamente in disaccordo). Inoltre, le domande a risposta aperta </a:t>
            </a:r>
            <a:r>
              <a:rPr lang="en-US" sz="1100"/>
              <a:t>possono</a:t>
            </a:r>
            <a:r>
              <a:rPr b="0" lang="en-US" sz="1100"/>
              <a:t> fornire degli spunti più approfonditi, consentendo alle e agli studenti di esprimere i propri pensieri. Spesso </a:t>
            </a:r>
            <a:r>
              <a:rPr b="1" lang="en-US" sz="1100"/>
              <a:t>una combinazione delle due tipologie di quesiti </a:t>
            </a:r>
            <a:r>
              <a:rPr b="0" lang="en-US" sz="1100"/>
              <a:t>consente di raccogliere delle indicazioni più puntuali. Le e gli insegnanti possono servirsi degli stessi criteri di valutazione e domande riportate nell’unità 5.1. </a:t>
            </a:r>
            <a:endParaRPr/>
          </a:p>
        </p:txBody>
      </p:sp>
      <p:sp>
        <p:nvSpPr>
          <p:cNvPr id="139" name="Google Shape;139;g34317d68e50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47a9509dc2_0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47a9509dc2_0_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È possibile condurre i sondaggi con diverse modalità a seconda del contest e delle risorse a disposizione. </a:t>
            </a:r>
            <a:r>
              <a:rPr b="1" lang="en-US" sz="1100">
                <a:latin typeface="Arial"/>
                <a:ea typeface="Arial"/>
                <a:cs typeface="Arial"/>
                <a:sym typeface="Arial"/>
              </a:rPr>
              <a:t>I questionari cartacei </a:t>
            </a:r>
            <a:r>
              <a:rPr b="0" lang="en-US" sz="1100">
                <a:latin typeface="Arial"/>
                <a:ea typeface="Arial"/>
                <a:cs typeface="Arial"/>
                <a:sym typeface="Arial"/>
              </a:rPr>
              <a:t>sono utili nelle classi tradizionali, </a:t>
            </a:r>
            <a:r>
              <a:rPr b="1" lang="en-US" sz="1100">
                <a:latin typeface="Arial"/>
                <a:ea typeface="Arial"/>
                <a:cs typeface="Arial"/>
                <a:sym typeface="Arial"/>
              </a:rPr>
              <a:t>mentre gli strumenti digitali </a:t>
            </a:r>
            <a:r>
              <a:rPr b="0" lang="en-US" sz="1100">
                <a:latin typeface="Arial"/>
                <a:ea typeface="Arial"/>
                <a:cs typeface="Arial"/>
                <a:sym typeface="Arial"/>
              </a:rPr>
              <a:t>come </a:t>
            </a:r>
            <a:r>
              <a:rPr b="1" lang="en-US" sz="1100">
                <a:latin typeface="Arial"/>
                <a:ea typeface="Arial"/>
                <a:cs typeface="Arial"/>
                <a:sym typeface="Arial"/>
              </a:rPr>
              <a:t>Google Forms </a:t>
            </a:r>
            <a:r>
              <a:rPr b="0" lang="en-US" sz="1100">
                <a:latin typeface="Arial"/>
                <a:ea typeface="Arial"/>
                <a:cs typeface="Arial"/>
                <a:sym typeface="Arial"/>
              </a:rPr>
              <a:t>e </a:t>
            </a:r>
            <a:r>
              <a:rPr b="1" lang="en-US" sz="1100">
                <a:latin typeface="Arial"/>
                <a:ea typeface="Arial"/>
                <a:cs typeface="Arial"/>
                <a:sym typeface="Arial"/>
              </a:rPr>
              <a:t>Microsoft Forms </a:t>
            </a:r>
            <a:r>
              <a:rPr b="0" lang="en-US" sz="1100">
                <a:latin typeface="Arial"/>
                <a:ea typeface="Arial"/>
                <a:cs typeface="Arial"/>
                <a:sym typeface="Arial"/>
              </a:rPr>
              <a:t>offrono un modo semplice e gratuito di raccogliere e analizzare le risposte in rete. Per sessioni più interattive, suggeriamo di ricorrere a </a:t>
            </a:r>
            <a:r>
              <a:rPr b="1" lang="en-US" sz="1100">
                <a:latin typeface="Arial"/>
                <a:ea typeface="Arial"/>
                <a:cs typeface="Arial"/>
                <a:sym typeface="Arial"/>
              </a:rPr>
              <a:t>sistemi di risposta del pubblico</a:t>
            </a:r>
            <a:r>
              <a:rPr lang="en-US" sz="1100">
                <a:latin typeface="Arial"/>
                <a:ea typeface="Arial"/>
                <a:cs typeface="Arial"/>
                <a:sym typeface="Arial"/>
              </a:rPr>
              <a:t> come </a:t>
            </a:r>
            <a:r>
              <a:rPr b="1" lang="en-US" sz="1100">
                <a:latin typeface="Arial"/>
                <a:ea typeface="Arial"/>
                <a:cs typeface="Arial"/>
                <a:sym typeface="Arial"/>
              </a:rPr>
              <a:t>Kahoot</a:t>
            </a:r>
            <a:r>
              <a:rPr lang="en-US" sz="1100">
                <a:latin typeface="Arial"/>
                <a:ea typeface="Arial"/>
                <a:cs typeface="Arial"/>
                <a:sym typeface="Arial"/>
              </a:rPr>
              <a:t>, </a:t>
            </a:r>
            <a:r>
              <a:rPr b="1" lang="en-US" sz="1100">
                <a:latin typeface="Arial"/>
                <a:ea typeface="Arial"/>
                <a:cs typeface="Arial"/>
                <a:sym typeface="Arial"/>
              </a:rPr>
              <a:t>Mentimeter</a:t>
            </a:r>
            <a:r>
              <a:rPr b="0" lang="en-US" sz="1100">
                <a:latin typeface="Arial"/>
                <a:ea typeface="Arial"/>
                <a:cs typeface="Arial"/>
                <a:sym typeface="Arial"/>
              </a:rPr>
              <a:t> o </a:t>
            </a:r>
            <a:r>
              <a:rPr b="1" lang="en-US" sz="1100">
                <a:latin typeface="Arial"/>
                <a:ea typeface="Arial"/>
                <a:cs typeface="Arial"/>
                <a:sym typeface="Arial"/>
              </a:rPr>
              <a:t>AudIT</a:t>
            </a:r>
            <a:r>
              <a:rPr lang="en-US" sz="1100">
                <a:latin typeface="Arial"/>
                <a:ea typeface="Arial"/>
                <a:cs typeface="Arial"/>
                <a:sym typeface="Arial"/>
              </a:rPr>
              <a:t>, che consentono di dare delle risposte in tempo reale durante o al termine della lezione. Questi sondaggi possono essere condivisi facilmente mediante un </a:t>
            </a:r>
            <a:r>
              <a:rPr b="1" lang="en-US" sz="1100">
                <a:latin typeface="Arial"/>
                <a:ea typeface="Arial"/>
                <a:cs typeface="Arial"/>
                <a:sym typeface="Arial"/>
              </a:rPr>
              <a:t>link diretto o un codice QR, </a:t>
            </a:r>
            <a:r>
              <a:rPr b="0" lang="en-US" sz="1100">
                <a:latin typeface="Arial"/>
                <a:ea typeface="Arial"/>
                <a:cs typeface="Arial"/>
                <a:sym typeface="Arial"/>
              </a:rPr>
              <a:t>semplificando il processo di distribuzione. </a:t>
            </a:r>
            <a:endParaRPr/>
          </a:p>
          <a:p>
            <a:pPr indent="0" lvl="0" marL="0" rtl="0" algn="l">
              <a:lnSpc>
                <a:spcPct val="115000"/>
              </a:lnSpc>
              <a:spcBef>
                <a:spcPts val="1200"/>
              </a:spcBef>
              <a:spcAft>
                <a:spcPts val="0"/>
              </a:spcAft>
              <a:buClr>
                <a:schemeClr val="dk1"/>
              </a:buClr>
              <a:buSzPts val="1100"/>
              <a:buFont typeface="Arial"/>
              <a:buNone/>
            </a:pPr>
            <a:r>
              <a:rPr b="0" lang="en-US" sz="1100">
                <a:latin typeface="Arial"/>
                <a:ea typeface="Arial"/>
                <a:cs typeface="Arial"/>
                <a:sym typeface="Arial"/>
              </a:rPr>
              <a:t>Il ricorso agli </a:t>
            </a:r>
            <a:r>
              <a:rPr b="1" lang="en-US" sz="1100">
                <a:latin typeface="Arial"/>
                <a:ea typeface="Arial"/>
                <a:cs typeface="Arial"/>
                <a:sym typeface="Arial"/>
              </a:rPr>
              <a:t>strumenti digitali </a:t>
            </a:r>
            <a:r>
              <a:rPr b="0" lang="en-US" sz="1100">
                <a:latin typeface="Arial"/>
                <a:ea typeface="Arial"/>
                <a:cs typeface="Arial"/>
                <a:sym typeface="Arial"/>
              </a:rPr>
              <a:t>non solo semplifica il processo di raccolta, ma facilita anche la </a:t>
            </a:r>
            <a:r>
              <a:rPr b="1" lang="en-US" sz="1100">
                <a:latin typeface="Arial"/>
                <a:ea typeface="Arial"/>
                <a:cs typeface="Arial"/>
                <a:sym typeface="Arial"/>
              </a:rPr>
              <a:t>rielaborazione e la visualizzazione dei dati, </a:t>
            </a:r>
            <a:r>
              <a:rPr b="0" lang="en-US" sz="1100">
                <a:latin typeface="Arial"/>
                <a:ea typeface="Arial"/>
                <a:cs typeface="Arial"/>
                <a:sym typeface="Arial"/>
              </a:rPr>
              <a:t>rendendo più semplice l’interpretazione dei risultati e l’individuazione delle tendenze. È importante notare che </a:t>
            </a:r>
            <a:r>
              <a:rPr b="1" lang="en-US" sz="1100">
                <a:latin typeface="Arial"/>
                <a:ea typeface="Arial"/>
                <a:cs typeface="Arial"/>
                <a:sym typeface="Arial"/>
              </a:rPr>
              <a:t>i sondaggi anonimi </a:t>
            </a:r>
            <a:r>
              <a:rPr b="0" lang="en-US" sz="1100">
                <a:latin typeface="Arial"/>
                <a:ea typeface="Arial"/>
                <a:cs typeface="Arial"/>
                <a:sym typeface="Arial"/>
              </a:rPr>
              <a:t>sono caldamente consigliati, dal momento che spingono le persone a dare delle </a:t>
            </a:r>
            <a:r>
              <a:rPr b="1" lang="en-US" sz="1100">
                <a:latin typeface="Arial"/>
                <a:ea typeface="Arial"/>
                <a:cs typeface="Arial"/>
                <a:sym typeface="Arial"/>
              </a:rPr>
              <a:t>risposte più oneste, </a:t>
            </a:r>
            <a:r>
              <a:rPr b="0" lang="en-US" sz="1100">
                <a:latin typeface="Arial"/>
                <a:ea typeface="Arial"/>
                <a:cs typeface="Arial"/>
                <a:sym typeface="Arial"/>
              </a:rPr>
              <a:t>che portano a delle indicazioni più affidabili e </a:t>
            </a:r>
            <a:r>
              <a:rPr lang="en-US" sz="1100">
                <a:latin typeface="Arial"/>
                <a:ea typeface="Arial"/>
                <a:cs typeface="Arial"/>
                <a:sym typeface="Arial"/>
              </a:rPr>
              <a:t>concrete. </a:t>
            </a:r>
            <a:endParaRPr sz="1100">
              <a:latin typeface="Arial"/>
              <a:ea typeface="Arial"/>
              <a:cs typeface="Arial"/>
              <a:sym typeface="Arial"/>
            </a:endParaRPr>
          </a:p>
        </p:txBody>
      </p:sp>
      <p:sp>
        <p:nvSpPr>
          <p:cNvPr id="148" name="Google Shape;148;g347a9509dc2_0_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7a9509dc2_0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g347a9509dc2_0_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rPr lang="en-US" sz="1100">
                <a:latin typeface="Arial"/>
                <a:ea typeface="Arial"/>
                <a:cs typeface="Arial"/>
                <a:sym typeface="Arial"/>
              </a:rPr>
              <a:t>Al posto di presentare la diapositive è possibile chiedere alle e agli insegnanti di svolgere l’attività, qualora abbiano con sé dei computer. </a:t>
            </a:r>
            <a:endParaRPr sz="1100">
              <a:latin typeface="Arial"/>
              <a:ea typeface="Arial"/>
              <a:cs typeface="Arial"/>
              <a:sym typeface="Arial"/>
            </a:endParaRPr>
          </a:p>
        </p:txBody>
      </p:sp>
      <p:sp>
        <p:nvSpPr>
          <p:cNvPr id="155" name="Google Shape;155;g347a9509dc2_0_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7.pn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jpg"/><Relationship Id="rId3" Type="http://schemas.openxmlformats.org/officeDocument/2006/relationships/image" Target="../media/image2.jpg"/><Relationship Id="rId4" Type="http://schemas.openxmlformats.org/officeDocument/2006/relationships/image" Target="../media/image7.png"/><Relationship Id="rId5" Type="http://schemas.openxmlformats.org/officeDocument/2006/relationships/image" Target="../media/image37.png"/></Relationships>
</file>

<file path=ppt/slideLayouts/_rels/slideLayout3.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4.png"/><Relationship Id="rId13" Type="http://schemas.openxmlformats.org/officeDocument/2006/relationships/image" Target="../media/image38.png"/><Relationship Id="rId12"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37.png"/><Relationship Id="rId3" Type="http://schemas.openxmlformats.org/officeDocument/2006/relationships/image" Target="../media/image16.png"/><Relationship Id="rId4" Type="http://schemas.openxmlformats.org/officeDocument/2006/relationships/image" Target="../media/image33.png"/><Relationship Id="rId9" Type="http://schemas.openxmlformats.org/officeDocument/2006/relationships/image" Target="../media/image3.png"/><Relationship Id="rId5" Type="http://schemas.openxmlformats.org/officeDocument/2006/relationships/image" Target="../media/image5.png"/><Relationship Id="rId6" Type="http://schemas.openxmlformats.org/officeDocument/2006/relationships/image" Target="../media/image11.jpg"/><Relationship Id="rId7" Type="http://schemas.openxmlformats.org/officeDocument/2006/relationships/image" Target="../media/image23.png"/><Relationship Id="rId8" Type="http://schemas.openxmlformats.org/officeDocument/2006/relationships/image" Target="../media/image2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4.png"/><Relationship Id="rId13" Type="http://schemas.openxmlformats.org/officeDocument/2006/relationships/image" Target="../media/image38.png"/><Relationship Id="rId12"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37.png"/><Relationship Id="rId3" Type="http://schemas.openxmlformats.org/officeDocument/2006/relationships/image" Target="../media/image16.png"/><Relationship Id="rId4" Type="http://schemas.openxmlformats.org/officeDocument/2006/relationships/image" Target="../media/image33.png"/><Relationship Id="rId9" Type="http://schemas.openxmlformats.org/officeDocument/2006/relationships/image" Target="../media/image3.png"/><Relationship Id="rId5" Type="http://schemas.openxmlformats.org/officeDocument/2006/relationships/image" Target="../media/image5.png"/><Relationship Id="rId6" Type="http://schemas.openxmlformats.org/officeDocument/2006/relationships/image" Target="../media/image11.jpg"/><Relationship Id="rId7" Type="http://schemas.openxmlformats.org/officeDocument/2006/relationships/image" Target="../media/image23.png"/><Relationship Id="rId8" Type="http://schemas.openxmlformats.org/officeDocument/2006/relationships/image" Target="../media/image20.png"/></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4.png"/><Relationship Id="rId13" Type="http://schemas.openxmlformats.org/officeDocument/2006/relationships/image" Target="../media/image38.png"/><Relationship Id="rId12"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37.png"/><Relationship Id="rId3" Type="http://schemas.openxmlformats.org/officeDocument/2006/relationships/image" Target="../media/image16.png"/><Relationship Id="rId4" Type="http://schemas.openxmlformats.org/officeDocument/2006/relationships/image" Target="../media/image33.png"/><Relationship Id="rId9" Type="http://schemas.openxmlformats.org/officeDocument/2006/relationships/image" Target="../media/image3.png"/><Relationship Id="rId5" Type="http://schemas.openxmlformats.org/officeDocument/2006/relationships/image" Target="../media/image5.png"/><Relationship Id="rId6" Type="http://schemas.openxmlformats.org/officeDocument/2006/relationships/image" Target="../media/image11.jpg"/><Relationship Id="rId7" Type="http://schemas.openxmlformats.org/officeDocument/2006/relationships/image" Target="../media/image23.png"/><Relationship Id="rId8" Type="http://schemas.openxmlformats.org/officeDocument/2006/relationships/image" Target="../media/image20.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34" name="Shape 34"/>
        <p:cNvGrpSpPr/>
        <p:nvPr/>
      </p:nvGrpSpPr>
      <p:grpSpPr>
        <a:xfrm>
          <a:off x="0" y="0"/>
          <a:ext cx="0" cy="0"/>
          <a:chOff x="0" y="0"/>
          <a:chExt cx="0" cy="0"/>
        </a:xfrm>
      </p:grpSpPr>
      <p:sp>
        <p:nvSpPr>
          <p:cNvPr id="35" name="Google Shape;35;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6" name="Google Shape;36;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54" name="Shape 54"/>
        <p:cNvGrpSpPr/>
        <p:nvPr/>
      </p:nvGrpSpPr>
      <p:grpSpPr>
        <a:xfrm>
          <a:off x="0" y="0"/>
          <a:ext cx="0" cy="0"/>
          <a:chOff x="0" y="0"/>
          <a:chExt cx="0" cy="0"/>
        </a:xfrm>
      </p:grpSpPr>
      <p:sp>
        <p:nvSpPr>
          <p:cNvPr id="55" name="Google Shape;55;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57" name="Shape 57"/>
        <p:cNvGrpSpPr/>
        <p:nvPr/>
      </p:nvGrpSpPr>
      <p:grpSpPr>
        <a:xfrm>
          <a:off x="0" y="0"/>
          <a:ext cx="0" cy="0"/>
          <a:chOff x="0" y="0"/>
          <a:chExt cx="0" cy="0"/>
        </a:xfrm>
      </p:grpSpPr>
      <p:sp>
        <p:nvSpPr>
          <p:cNvPr id="58" name="Google Shape;58;g354cee9ef4c_1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59" name="Google Shape;59;g354cee9ef4c_1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0" name="Google Shape;60;g354cee9ef4c_1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1" name="Google Shape;61;g354cee9ef4c_1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2" name="Google Shape;62;g354cee9ef4c_1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3" name="Google Shape;63;g354cee9ef4c_1_38"/>
          <p:cNvGrpSpPr/>
          <p:nvPr/>
        </p:nvGrpSpPr>
        <p:grpSpPr>
          <a:xfrm>
            <a:off x="2179811" y="4729766"/>
            <a:ext cx="7832078" cy="1110328"/>
            <a:chOff x="2179603" y="4888792"/>
            <a:chExt cx="7798544" cy="1110328"/>
          </a:xfrm>
        </p:grpSpPr>
        <p:pic>
          <p:nvPicPr>
            <p:cNvPr id="64" name="Google Shape;64;g354cee9ef4c_1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5" name="Google Shape;65;g354cee9ef4c_1_38"/>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6" name="Google Shape;66;g354cee9ef4c_1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67" name="Google Shape;67;g354cee9ef4c_1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68" name="Google Shape;68;g354cee9ef4c_1_38"/>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69" name="Google Shape;69;g354cee9ef4c_1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0" name="Google Shape;70;g354cee9ef4c_1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1" name="Google Shape;71;g354cee9ef4c_1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2" name="Google Shape;72;g354cee9ef4c_1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3" name="Google Shape;73;g354cee9ef4c_1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77" name="Shape 77"/>
        <p:cNvGrpSpPr/>
        <p:nvPr/>
      </p:nvGrpSpPr>
      <p:grpSpPr>
        <a:xfrm>
          <a:off x="0" y="0"/>
          <a:ext cx="0" cy="0"/>
          <a:chOff x="0" y="0"/>
          <a:chExt cx="0" cy="0"/>
        </a:xfrm>
      </p:grpSpPr>
      <p:sp>
        <p:nvSpPr>
          <p:cNvPr id="78" name="Google Shape;78;g35773c2373d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79" name="Google Shape;79;g35773c2373d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80" name="Google Shape;80;g35773c2373d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81" name="Google Shape;81;g35773c2373d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2" name="Google Shape;82;g35773c2373d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83" name="Google Shape;83;g35773c2373d_0_63"/>
          <p:cNvGrpSpPr/>
          <p:nvPr/>
        </p:nvGrpSpPr>
        <p:grpSpPr>
          <a:xfrm>
            <a:off x="2179811" y="4729766"/>
            <a:ext cx="7832078" cy="1110328"/>
            <a:chOff x="2179603" y="4888792"/>
            <a:chExt cx="7798544" cy="1110328"/>
          </a:xfrm>
        </p:grpSpPr>
        <p:pic>
          <p:nvPicPr>
            <p:cNvPr id="84" name="Google Shape;84;g35773c2373d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85" name="Google Shape;85;g35773c2373d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86" name="Google Shape;86;g35773c2373d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87" name="Google Shape;87;g35773c2373d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88" name="Google Shape;88;g35773c2373d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89" name="Google Shape;89;g35773c2373d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90" name="Google Shape;90;g35773c2373d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91" name="Google Shape;91;g35773c2373d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92" name="Google Shape;92;g35773c2373d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93" name="Google Shape;93;g35773c2373d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94" name="Shape 94"/>
        <p:cNvGrpSpPr/>
        <p:nvPr/>
      </p:nvGrpSpPr>
      <p:grpSpPr>
        <a:xfrm>
          <a:off x="0" y="0"/>
          <a:ext cx="0" cy="0"/>
          <a:chOff x="0" y="0"/>
          <a:chExt cx="0" cy="0"/>
        </a:xfrm>
      </p:grpSpPr>
      <p:sp>
        <p:nvSpPr>
          <p:cNvPr id="95" name="Google Shape;95;g35773c2373d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g35773c2373d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3" name="Google Shape;53;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3" r:id="rId1"/>
    <p:sldLayoutId id="2147483654"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74" name="Shape 74"/>
        <p:cNvGrpSpPr/>
        <p:nvPr/>
      </p:nvGrpSpPr>
      <p:grpSpPr>
        <a:xfrm>
          <a:off x="0" y="0"/>
          <a:ext cx="0" cy="0"/>
          <a:chOff x="0" y="0"/>
          <a:chExt cx="0" cy="0"/>
        </a:xfrm>
      </p:grpSpPr>
      <p:sp>
        <p:nvSpPr>
          <p:cNvPr id="75" name="Google Shape;75;g35773c2373d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76" name="Google Shape;76;g35773c2373d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www.google.com/url?sa=t&amp;source=web&amp;rct=j&amp;opi=89978449&amp;url=https://ospi.k12.wa.us/sites/default/files/2023-10/marzano_teacher_evaluation_model.pdf&amp;ved=2ahUKEwjxyc64yayMAxWZ3QIHHWW5FkoQFnoECCEQAQ&amp;usg=AOvVaw07qwGbbbEYZeuTs9rUh844" TargetMode="External"/><Relationship Id="rId6" Type="http://schemas.openxmlformats.org/officeDocument/2006/relationships/image" Target="../media/image3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hyperlink" Target="https://kahoot.com/" TargetMode="External"/><Relationship Id="rId4" Type="http://schemas.openxmlformats.org/officeDocument/2006/relationships/hyperlink" Target="https://www.socrative.com/" TargetMode="External"/><Relationship Id="rId5" Type="http://schemas.openxmlformats.org/officeDocument/2006/relationships/hyperlink" Target="https://www.mentimeter.com/" TargetMode="External"/><Relationship Id="rId6" Type="http://schemas.openxmlformats.org/officeDocument/2006/relationships/hyperlink" Target="https://audit.altii.online/" TargetMode="External"/><Relationship Id="rId7" Type="http://schemas.openxmlformats.org/officeDocument/2006/relationships/image" Target="../media/image3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hyperlink" Target="http://audit.altii.online" TargetMode="External"/><Relationship Id="rId4" Type="http://schemas.openxmlformats.org/officeDocument/2006/relationships/hyperlink" Target="http://audit.altii.online/s/" TargetMode="External"/><Relationship Id="rId5" Type="http://schemas.openxmlformats.org/officeDocument/2006/relationships/image" Target="../media/image2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2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4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ospi.k12.wa.us/sites/default/files/2023-10/marzano_teacher_evaluation_model.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hyperlink" Target="https://ceop.ku.edu/using-focus-groups-education-research-and-evaluation-practices" TargetMode="External"/></Relationships>
</file>

<file path=ppt/slides/_rels/slide21.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9.png"/><Relationship Id="rId13" Type="http://schemas.openxmlformats.org/officeDocument/2006/relationships/hyperlink" Target="https://tinker-project.eu/elearning/" TargetMode="External"/><Relationship Id="rId12" Type="http://schemas.openxmlformats.org/officeDocument/2006/relationships/image" Target="../media/image38.png"/><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33.png"/><Relationship Id="rId4" Type="http://schemas.openxmlformats.org/officeDocument/2006/relationships/image" Target="../media/image5.png"/><Relationship Id="rId9" Type="http://schemas.openxmlformats.org/officeDocument/2006/relationships/image" Target="../media/image4.png"/><Relationship Id="rId15" Type="http://schemas.openxmlformats.org/officeDocument/2006/relationships/hyperlink" Target="https://creativecommons.org/licenses/by-nc-nd/4.0/" TargetMode="External"/><Relationship Id="rId14" Type="http://schemas.openxmlformats.org/officeDocument/2006/relationships/image" Target="../media/image30.png"/><Relationship Id="rId5" Type="http://schemas.openxmlformats.org/officeDocument/2006/relationships/image" Target="../media/image11.jpg"/><Relationship Id="rId6" Type="http://schemas.openxmlformats.org/officeDocument/2006/relationships/image" Target="../media/image23.png"/><Relationship Id="rId7" Type="http://schemas.openxmlformats.org/officeDocument/2006/relationships/image" Target="../media/image20.png"/><Relationship Id="rId8"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https://workspace.google.com/products/forms/" TargetMode="External"/><Relationship Id="rId4" Type="http://schemas.openxmlformats.org/officeDocument/2006/relationships/hyperlink" Target="https://www.microsoft.com/en-us/microsoft-365/online-surveys-polls-quizzes" TargetMode="External"/><Relationship Id="rId9" Type="http://schemas.openxmlformats.org/officeDocument/2006/relationships/hyperlink" Target="https://www.qr-code-generator.com/" TargetMode="External"/><Relationship Id="rId5" Type="http://schemas.openxmlformats.org/officeDocument/2006/relationships/hyperlink" Target="https://moodle.org/" TargetMode="External"/><Relationship Id="rId6" Type="http://schemas.openxmlformats.org/officeDocument/2006/relationships/hyperlink" Target="https://kahoot.com/" TargetMode="External"/><Relationship Id="rId7" Type="http://schemas.openxmlformats.org/officeDocument/2006/relationships/hyperlink" Target="https://www.mentimeter.com/" TargetMode="External"/><Relationship Id="rId8" Type="http://schemas.openxmlformats.org/officeDocument/2006/relationships/hyperlink" Target="https://audit.altii.onlin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 </a:t>
            </a:r>
            <a:endParaRPr/>
          </a:p>
        </p:txBody>
      </p:sp>
      <p:sp>
        <p:nvSpPr>
          <p:cNvPr id="102" name="Google Shape;102;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SzPts val="1600"/>
              <a:buNone/>
            </a:pPr>
            <a:r>
              <a:rPr lang="en-US"/>
              <a:t>Corso di formazione di TINKER per le scuole primarie</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5dc87e41b_0_1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Colleghe e colleghi insegnanti possono osservare le lezioni servendosi di apposite schede. </a:t>
            </a:r>
            <a:endParaRPr/>
          </a:p>
          <a:p>
            <a:pPr indent="-342900" lvl="0" marL="571500" rtl="0" algn="l">
              <a:lnSpc>
                <a:spcPct val="90000"/>
              </a:lnSpc>
              <a:spcBef>
                <a:spcPts val="1000"/>
              </a:spcBef>
              <a:spcAft>
                <a:spcPts val="0"/>
              </a:spcAft>
              <a:buClr>
                <a:srgbClr val="000000"/>
              </a:buClr>
              <a:buSzPts val="2200"/>
              <a:buChar char="•"/>
            </a:pPr>
            <a:r>
              <a:rPr lang="en-US"/>
              <a:t>Tra le alternative abbiamo: </a:t>
            </a:r>
            <a:r>
              <a:rPr b="1" lang="en-US"/>
              <a:t>schede di osservazione standard</a:t>
            </a:r>
            <a:endParaRPr b="1"/>
          </a:p>
          <a:p>
            <a:pPr indent="-368300" lvl="1" marL="914400" rtl="0" algn="l">
              <a:lnSpc>
                <a:spcPct val="90000"/>
              </a:lnSpc>
              <a:spcBef>
                <a:spcPts val="500"/>
              </a:spcBef>
              <a:spcAft>
                <a:spcPts val="0"/>
              </a:spcAft>
              <a:buSzPts val="1800"/>
              <a:buChar char="•"/>
            </a:pPr>
            <a:r>
              <a:rPr lang="en-US" sz="1800"/>
              <a:t>Chi osserva valuta la lezione dell’insegnante. </a:t>
            </a:r>
            <a:endParaRPr/>
          </a:p>
          <a:p>
            <a:pPr indent="-368300" lvl="1" marL="914400" rtl="0" algn="l">
              <a:lnSpc>
                <a:spcPct val="90000"/>
              </a:lnSpc>
              <a:spcBef>
                <a:spcPts val="500"/>
              </a:spcBef>
              <a:spcAft>
                <a:spcPts val="0"/>
              </a:spcAft>
              <a:buSzPts val="1800"/>
              <a:buChar char="•"/>
            </a:pPr>
            <a:r>
              <a:rPr lang="en-US" sz="1800"/>
              <a:t>I risultati sono usati per fornire delle indicazioni precise. </a:t>
            </a:r>
            <a:br>
              <a:rPr lang="en-US" sz="1800"/>
            </a:br>
            <a:endParaRPr sz="1800"/>
          </a:p>
          <a:p>
            <a:pPr indent="-368300" lvl="1" marL="914400" rtl="0" algn="l">
              <a:lnSpc>
                <a:spcPct val="90000"/>
              </a:lnSpc>
              <a:spcBef>
                <a:spcPts val="500"/>
              </a:spcBef>
              <a:spcAft>
                <a:spcPts val="0"/>
              </a:spcAft>
              <a:buSzPts val="1800"/>
              <a:buChar char="•"/>
            </a:pPr>
            <a:r>
              <a:rPr lang="en-US" u="sng">
                <a:solidFill>
                  <a:schemeClr val="hlink"/>
                </a:solidFill>
                <a:hlinkClick r:id="rId3"/>
              </a:rPr>
              <a:t>Danielson framework</a:t>
            </a:r>
            <a:endParaRPr/>
          </a:p>
          <a:p>
            <a:pPr indent="-368300" lvl="2" marL="1371600" rtl="0" algn="l">
              <a:lnSpc>
                <a:spcPct val="90000"/>
              </a:lnSpc>
              <a:spcBef>
                <a:spcPts val="500"/>
              </a:spcBef>
              <a:spcAft>
                <a:spcPts val="0"/>
              </a:spcAft>
              <a:buSzPts val="1440"/>
              <a:buChar char="•"/>
            </a:pPr>
            <a:r>
              <a:rPr lang="en-US"/>
              <a:t>Quattro ambiti: pianificazione e preparazione, atmosfera in classe, indicazioni dell’insegnante, responsabilità professionali con livelli di competenza specifici (insufficiente, sufficiente, buono, eccellente)</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4"/>
              </a:rPr>
              <a:t>CLASS (Classroom Assessment Scoring System)</a:t>
            </a:r>
            <a:endParaRPr/>
          </a:p>
          <a:p>
            <a:pPr indent="-368300" lvl="2" marL="1371600" rtl="0" algn="l">
              <a:lnSpc>
                <a:spcPct val="90000"/>
              </a:lnSpc>
              <a:spcBef>
                <a:spcPts val="500"/>
              </a:spcBef>
              <a:spcAft>
                <a:spcPts val="0"/>
              </a:spcAft>
              <a:buSzPts val="1440"/>
              <a:buChar char="•"/>
            </a:pPr>
            <a:r>
              <a:rPr lang="en-US"/>
              <a:t>Tre ambiti principali con criteri dettagliati: sostegno emotivo, organizzazione delle classe, supporto didattico. </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5"/>
              </a:rPr>
              <a:t>Marzano Teacher Evaluation Model</a:t>
            </a:r>
            <a:endParaRPr/>
          </a:p>
          <a:p>
            <a:pPr indent="-368300" lvl="2" marL="1371600" rtl="0" algn="l">
              <a:lnSpc>
                <a:spcPct val="90000"/>
              </a:lnSpc>
              <a:spcBef>
                <a:spcPts val="500"/>
              </a:spcBef>
              <a:spcAft>
                <a:spcPts val="0"/>
              </a:spcAft>
              <a:buSzPts val="1440"/>
              <a:buChar char="•"/>
            </a:pPr>
            <a:r>
              <a:rPr lang="en-US"/>
              <a:t>Una griglia di valutazione dettagliata basata su quattro aspetti: </a:t>
            </a:r>
            <a:endParaRPr/>
          </a:p>
          <a:p>
            <a:pPr indent="0" lvl="2" marL="1003300" rtl="0" algn="l">
              <a:lnSpc>
                <a:spcPct val="90000"/>
              </a:lnSpc>
              <a:spcBef>
                <a:spcPts val="500"/>
              </a:spcBef>
              <a:spcAft>
                <a:spcPts val="0"/>
              </a:spcAft>
              <a:buSzPts val="1440"/>
              <a:buNone/>
            </a:pPr>
            <a:r>
              <a:rPr lang="en-US"/>
              <a:t>strategie comportamenti tenuti in classe, pianificazione e preparazione, riflessione sull’insegnamento, collegialità e professionalità. </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166" name="Google Shape;166;g345dc87e41b_0_1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Schede di osservazione</a:t>
            </a:r>
            <a:endParaRPr/>
          </a:p>
        </p:txBody>
      </p:sp>
      <p:pic>
        <p:nvPicPr>
          <p:cNvPr id="167" name="Google Shape;167;g345dc87e41b_0_17" title="15680.jpg"/>
          <p:cNvPicPr preferRelativeResize="0"/>
          <p:nvPr/>
        </p:nvPicPr>
        <p:blipFill rotWithShape="1">
          <a:blip r:embed="rId6">
            <a:alphaModFix/>
          </a:blip>
          <a:srcRect b="0" l="0" r="0" t="0"/>
          <a:stretch/>
        </p:blipFill>
        <p:spPr>
          <a:xfrm>
            <a:off x="9964882" y="4478482"/>
            <a:ext cx="2077592" cy="2081342"/>
          </a:xfrm>
          <a:prstGeom prst="rect">
            <a:avLst/>
          </a:prstGeom>
          <a:noFill/>
          <a:ln>
            <a:noFill/>
          </a:ln>
        </p:spPr>
      </p:pic>
      <p:sp>
        <p:nvSpPr>
          <p:cNvPr id="168" name="Google Shape;168;g345dc87e41b_0_17"/>
          <p:cNvSpPr txBox="1"/>
          <p:nvPr/>
        </p:nvSpPr>
        <p:spPr>
          <a:xfrm>
            <a:off x="10051866"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g345dc87e41b_0_39"/>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Dati riguardo alla capacità delle e degli studenti di:</a:t>
            </a:r>
            <a:endParaRPr/>
          </a:p>
          <a:p>
            <a:pPr indent="-368300" lvl="1" marL="914400" rtl="0" algn="l">
              <a:lnSpc>
                <a:spcPct val="90000"/>
              </a:lnSpc>
              <a:spcBef>
                <a:spcPts val="500"/>
              </a:spcBef>
              <a:spcAft>
                <a:spcPts val="0"/>
              </a:spcAft>
              <a:buClr>
                <a:srgbClr val="000000"/>
              </a:buClr>
              <a:buSzPts val="1800"/>
              <a:buChar char="•"/>
            </a:pPr>
            <a:r>
              <a:rPr b="1" lang="en-US"/>
              <a:t>imparare;</a:t>
            </a:r>
            <a:endParaRPr/>
          </a:p>
          <a:p>
            <a:pPr indent="-368300" lvl="1" marL="914400" rtl="0" algn="l">
              <a:lnSpc>
                <a:spcPct val="90000"/>
              </a:lnSpc>
              <a:spcBef>
                <a:spcPts val="500"/>
              </a:spcBef>
              <a:spcAft>
                <a:spcPts val="0"/>
              </a:spcAft>
              <a:buClr>
                <a:srgbClr val="000000"/>
              </a:buClr>
              <a:buSzPts val="1800"/>
              <a:buChar char="•"/>
            </a:pPr>
            <a:r>
              <a:rPr b="1" lang="en-US"/>
              <a:t>fare progressi </a:t>
            </a:r>
            <a:r>
              <a:rPr lang="en-US"/>
              <a:t>e </a:t>
            </a:r>
            <a:endParaRPr/>
          </a:p>
          <a:p>
            <a:pPr indent="-368300" lvl="1" marL="914400" rtl="0" algn="l">
              <a:lnSpc>
                <a:spcPct val="90000"/>
              </a:lnSpc>
              <a:spcBef>
                <a:spcPts val="500"/>
              </a:spcBef>
              <a:spcAft>
                <a:spcPts val="0"/>
              </a:spcAft>
              <a:buClr>
                <a:srgbClr val="000000"/>
              </a:buClr>
              <a:buSzPts val="1800"/>
              <a:buChar char="•"/>
            </a:pPr>
            <a:r>
              <a:rPr b="1" lang="en-US"/>
              <a:t>raggiungere gli obiettivi di apprendimento. </a:t>
            </a:r>
            <a:endParaRPr/>
          </a:p>
          <a:p>
            <a:pPr indent="0" lvl="1" marL="546100" rtl="0" algn="l">
              <a:lnSpc>
                <a:spcPct val="90000"/>
              </a:lnSpc>
              <a:spcBef>
                <a:spcPts val="500"/>
              </a:spcBef>
              <a:spcAft>
                <a:spcPts val="0"/>
              </a:spcAft>
              <a:buClr>
                <a:srgbClr val="000000"/>
              </a:buClr>
              <a:buSzPts val="1800"/>
              <a:buNone/>
            </a:pPr>
            <a:r>
              <a:t/>
            </a:r>
            <a:endParaRPr b="1"/>
          </a:p>
          <a:p>
            <a:pPr indent="-342900" lvl="0" marL="571500" rtl="0" algn="l">
              <a:lnSpc>
                <a:spcPct val="90000"/>
              </a:lnSpc>
              <a:spcBef>
                <a:spcPts val="1000"/>
              </a:spcBef>
              <a:spcAft>
                <a:spcPts val="0"/>
              </a:spcAft>
              <a:buClr>
                <a:srgbClr val="000000"/>
              </a:buClr>
              <a:buSzPts val="2200"/>
              <a:buChar char="•"/>
            </a:pPr>
            <a:r>
              <a:rPr lang="en-US"/>
              <a:t>Tra questi ricordiamo:</a:t>
            </a:r>
            <a:endParaRPr/>
          </a:p>
          <a:p>
            <a:pPr indent="-368300" lvl="1" marL="914400" rtl="0" algn="l">
              <a:lnSpc>
                <a:spcPct val="90000"/>
              </a:lnSpc>
              <a:spcBef>
                <a:spcPts val="500"/>
              </a:spcBef>
              <a:spcAft>
                <a:spcPts val="0"/>
              </a:spcAft>
              <a:buClr>
                <a:srgbClr val="000000"/>
              </a:buClr>
              <a:buSzPts val="1800"/>
              <a:buChar char="•"/>
            </a:pPr>
            <a:r>
              <a:rPr b="1" lang="en-US"/>
              <a:t>risultati della valutazione</a:t>
            </a:r>
            <a:endParaRPr b="1"/>
          </a:p>
          <a:p>
            <a:pPr indent="-368300" lvl="2" marL="1371600" rtl="0" algn="l">
              <a:lnSpc>
                <a:spcPct val="90000"/>
              </a:lnSpc>
              <a:spcBef>
                <a:spcPts val="500"/>
              </a:spcBef>
              <a:spcAft>
                <a:spcPts val="0"/>
              </a:spcAft>
              <a:buClr>
                <a:srgbClr val="000000"/>
              </a:buClr>
              <a:buSzPts val="1440"/>
              <a:buChar char="•"/>
            </a:pPr>
            <a:r>
              <a:rPr lang="en-US"/>
              <a:t>valutazioni formative (quiz, attività in classe)</a:t>
            </a:r>
            <a:endParaRPr/>
          </a:p>
          <a:p>
            <a:pPr indent="-368300" lvl="2" marL="1371600" rtl="0" algn="l">
              <a:lnSpc>
                <a:spcPct val="90000"/>
              </a:lnSpc>
              <a:spcBef>
                <a:spcPts val="500"/>
              </a:spcBef>
              <a:spcAft>
                <a:spcPts val="0"/>
              </a:spcAft>
              <a:buClr>
                <a:srgbClr val="000000"/>
              </a:buClr>
              <a:buSzPts val="1440"/>
              <a:buChar char="•"/>
            </a:pPr>
            <a:r>
              <a:rPr lang="en-US"/>
              <a:t>valutazioni sommative (test di verifica, esami finali)</a:t>
            </a:r>
            <a:endParaRPr/>
          </a:p>
          <a:p>
            <a:pPr indent="-368300" lvl="1" marL="914400" rtl="0" algn="l">
              <a:lnSpc>
                <a:spcPct val="90000"/>
              </a:lnSpc>
              <a:spcBef>
                <a:spcPts val="500"/>
              </a:spcBef>
              <a:spcAft>
                <a:spcPts val="0"/>
              </a:spcAft>
              <a:buClr>
                <a:srgbClr val="000000"/>
              </a:buClr>
              <a:buSzPts val="1800"/>
              <a:buChar char="•"/>
            </a:pPr>
            <a:r>
              <a:rPr b="1" lang="en-US"/>
              <a:t>parametri comportamentali e legati alla partecipazione</a:t>
            </a:r>
            <a:br>
              <a:rPr b="1" lang="en-US"/>
            </a:br>
            <a:r>
              <a:rPr lang="en-US"/>
              <a:t>ad esempio in sistemi di gestione dell’apprendimento come Moodle</a:t>
            </a:r>
            <a:endParaRPr/>
          </a:p>
          <a:p>
            <a:pPr indent="-368300" lvl="2" marL="1371600" rtl="0" algn="l">
              <a:lnSpc>
                <a:spcPct val="90000"/>
              </a:lnSpc>
              <a:spcBef>
                <a:spcPts val="500"/>
              </a:spcBef>
              <a:spcAft>
                <a:spcPts val="0"/>
              </a:spcAft>
              <a:buClr>
                <a:srgbClr val="000000"/>
              </a:buClr>
              <a:buSzPts val="1440"/>
              <a:buChar char="•"/>
            </a:pPr>
            <a:r>
              <a:rPr lang="en-US"/>
              <a:t>percentuale di partecipazione; </a:t>
            </a:r>
            <a:endParaRPr/>
          </a:p>
          <a:p>
            <a:pPr indent="-368300" lvl="2" marL="1371600" rtl="0" algn="l">
              <a:lnSpc>
                <a:spcPct val="90000"/>
              </a:lnSpc>
              <a:spcBef>
                <a:spcPts val="500"/>
              </a:spcBef>
              <a:spcAft>
                <a:spcPts val="0"/>
              </a:spcAft>
              <a:buClr>
                <a:srgbClr val="000000"/>
              </a:buClr>
              <a:buSzPts val="1440"/>
              <a:buChar char="•"/>
            </a:pPr>
            <a:r>
              <a:rPr lang="en-US"/>
              <a:t>frequenza;</a:t>
            </a:r>
            <a:endParaRPr/>
          </a:p>
          <a:p>
            <a:pPr indent="-368300" lvl="2" marL="1371600" rtl="0" algn="l">
              <a:lnSpc>
                <a:spcPct val="90000"/>
              </a:lnSpc>
              <a:spcBef>
                <a:spcPts val="500"/>
              </a:spcBef>
              <a:spcAft>
                <a:spcPts val="0"/>
              </a:spcAft>
              <a:buClr>
                <a:srgbClr val="000000"/>
              </a:buClr>
              <a:buSzPts val="1440"/>
              <a:buChar char="•"/>
            </a:pPr>
            <a:r>
              <a:rPr lang="en-US"/>
              <a:t>completamento delle attività; </a:t>
            </a:r>
            <a:endParaRPr/>
          </a:p>
          <a:p>
            <a:pPr indent="-368300" lvl="2" marL="1371600" rtl="0" algn="l">
              <a:lnSpc>
                <a:spcPct val="90000"/>
              </a:lnSpc>
              <a:spcBef>
                <a:spcPts val="500"/>
              </a:spcBef>
              <a:spcAft>
                <a:spcPts val="0"/>
              </a:spcAft>
              <a:buClr>
                <a:srgbClr val="000000"/>
              </a:buClr>
              <a:buSzPts val="1440"/>
              <a:buChar char="•"/>
            </a:pPr>
            <a:r>
              <a:rPr lang="en-US"/>
              <a:t>tempo dedicato alle attività. </a:t>
            </a:r>
            <a:endParaRPr/>
          </a:p>
        </p:txBody>
      </p:sp>
      <p:sp>
        <p:nvSpPr>
          <p:cNvPr id="175" name="Google Shape;175;g345dc87e41b_0_3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Dati sul rendimento delle e degli studenti</a:t>
            </a:r>
            <a:endParaRPr/>
          </a:p>
        </p:txBody>
      </p:sp>
      <p:pic>
        <p:nvPicPr>
          <p:cNvPr descr="Moodle LMS Review | PCMag" id="176" name="Google Shape;176;g345dc87e41b_0_39"/>
          <p:cNvPicPr preferRelativeResize="0"/>
          <p:nvPr/>
        </p:nvPicPr>
        <p:blipFill rotWithShape="1">
          <a:blip r:embed="rId3">
            <a:alphaModFix/>
          </a:blip>
          <a:srcRect b="0" l="0" r="0" t="0"/>
          <a:stretch/>
        </p:blipFill>
        <p:spPr>
          <a:xfrm>
            <a:off x="8098971" y="4749282"/>
            <a:ext cx="3518855" cy="176644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g347a9509dc2_0_6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Un modo semplice e veloce per acquisire delle indicazioni sul rendimento e le opinioni delle e degli studenti. </a:t>
            </a:r>
            <a:endParaRPr/>
          </a:p>
          <a:p>
            <a:pPr indent="-342900" lvl="0" marL="571500" rtl="0" algn="l">
              <a:lnSpc>
                <a:spcPct val="90000"/>
              </a:lnSpc>
              <a:spcBef>
                <a:spcPts val="1000"/>
              </a:spcBef>
              <a:spcAft>
                <a:spcPts val="0"/>
              </a:spcAft>
              <a:buClr>
                <a:srgbClr val="000000"/>
              </a:buClr>
              <a:buSzPts val="2200"/>
              <a:buChar char="•"/>
            </a:pPr>
            <a:r>
              <a:rPr lang="en-US"/>
              <a:t>Consentono alle e agli studenti di </a:t>
            </a:r>
            <a:r>
              <a:rPr b="1" lang="en-US"/>
              <a:t>rispondere in tempo reale a domande o spunti</a:t>
            </a:r>
            <a:endParaRPr b="1"/>
          </a:p>
          <a:p>
            <a:pPr indent="-368300" lvl="1" marL="914400" rtl="0" algn="l">
              <a:lnSpc>
                <a:spcPct val="90000"/>
              </a:lnSpc>
              <a:spcBef>
                <a:spcPts val="500"/>
              </a:spcBef>
              <a:spcAft>
                <a:spcPts val="0"/>
              </a:spcAft>
              <a:buClr>
                <a:srgbClr val="000000"/>
              </a:buClr>
              <a:buSzPts val="1800"/>
              <a:buChar char="•"/>
            </a:pPr>
            <a:r>
              <a:rPr lang="en-US"/>
              <a:t>utilizzando dispositivi come smartphone, tablet o computer</a:t>
            </a:r>
            <a:endParaRPr/>
          </a:p>
          <a:p>
            <a:pPr indent="-342900" lvl="0" marL="571500" rtl="0" algn="l">
              <a:lnSpc>
                <a:spcPct val="90000"/>
              </a:lnSpc>
              <a:spcBef>
                <a:spcPts val="1000"/>
              </a:spcBef>
              <a:spcAft>
                <a:spcPts val="0"/>
              </a:spcAft>
              <a:buSzPts val="2200"/>
              <a:buChar char="•"/>
            </a:pPr>
            <a:r>
              <a:rPr lang="en-US">
                <a:solidFill>
                  <a:srgbClr val="000000"/>
                </a:solidFill>
              </a:rPr>
              <a:t>Piattaforme più popolari:</a:t>
            </a:r>
            <a:endParaRPr>
              <a:solidFill>
                <a:srgbClr val="000000"/>
              </a:solidFill>
            </a:endParaRPr>
          </a:p>
          <a:p>
            <a:pPr indent="-368300" lvl="1" marL="914400" rtl="0" algn="l">
              <a:lnSpc>
                <a:spcPct val="90000"/>
              </a:lnSpc>
              <a:spcBef>
                <a:spcPts val="500"/>
              </a:spcBef>
              <a:spcAft>
                <a:spcPts val="0"/>
              </a:spcAft>
              <a:buSzPts val="1800"/>
              <a:buChar char="•"/>
            </a:pPr>
            <a:r>
              <a:rPr lang="en-US">
                <a:solidFill>
                  <a:srgbClr val="000000"/>
                </a:solidFill>
              </a:rPr>
              <a:t>con domande da preparare in anticipo </a:t>
            </a:r>
            <a:r>
              <a:rPr lang="en-US" u="sng">
                <a:solidFill>
                  <a:schemeClr val="accent1"/>
                </a:solidFill>
                <a:hlinkClick r:id="rId3">
                  <a:extLst>
                    <a:ext uri="{A12FA001-AC4F-418D-AE19-62706E023703}">
                      <ahyp:hlinkClr val="tx"/>
                    </a:ext>
                  </a:extLst>
                </a:hlinkClick>
              </a:rPr>
              <a:t>Kahoot</a:t>
            </a:r>
            <a:r>
              <a:rPr lang="en-US">
                <a:solidFill>
                  <a:srgbClr val="000000"/>
                </a:solidFill>
              </a:rPr>
              <a:t>, </a:t>
            </a:r>
            <a:r>
              <a:rPr lang="en-US" u="sng">
                <a:solidFill>
                  <a:schemeClr val="hlink"/>
                </a:solidFill>
                <a:hlinkClick r:id="rId4"/>
              </a:rPr>
              <a:t>Socrative</a:t>
            </a:r>
            <a:r>
              <a:rPr lang="en-US">
                <a:solidFill>
                  <a:srgbClr val="000000"/>
                </a:solidFill>
              </a:rPr>
              <a:t>, </a:t>
            </a:r>
            <a:r>
              <a:rPr lang="en-US" u="sng">
                <a:solidFill>
                  <a:schemeClr val="accent1"/>
                </a:solidFill>
                <a:hlinkClick r:id="rId5">
                  <a:extLst>
                    <a:ext uri="{A12FA001-AC4F-418D-AE19-62706E023703}">
                      <ahyp:hlinkClr val="tx"/>
                    </a:ext>
                  </a:extLst>
                </a:hlinkClick>
              </a:rPr>
              <a:t>Mentimeter</a:t>
            </a:r>
            <a:endParaRPr/>
          </a:p>
          <a:p>
            <a:pPr indent="-368300" lvl="1" marL="914400" rtl="0" algn="l">
              <a:lnSpc>
                <a:spcPct val="90000"/>
              </a:lnSpc>
              <a:spcBef>
                <a:spcPts val="500"/>
              </a:spcBef>
              <a:spcAft>
                <a:spcPts val="0"/>
              </a:spcAft>
              <a:buSzPts val="1800"/>
              <a:buChar char="•"/>
            </a:pPr>
            <a:r>
              <a:rPr lang="en-US">
                <a:solidFill>
                  <a:srgbClr val="000000"/>
                </a:solidFill>
              </a:rPr>
              <a:t>con domande da elaborare sul momento: </a:t>
            </a:r>
            <a:r>
              <a:rPr lang="en-US" u="sng">
                <a:solidFill>
                  <a:schemeClr val="accent1"/>
                </a:solidFill>
                <a:hlinkClick r:id="rId6">
                  <a:extLst>
                    <a:ext uri="{A12FA001-AC4F-418D-AE19-62706E023703}">
                      <ahyp:hlinkClr val="tx"/>
                    </a:ext>
                  </a:extLst>
                </a:hlinkClick>
              </a:rPr>
              <a:t>AudIT</a:t>
            </a:r>
            <a:endParaRPr b="1"/>
          </a:p>
          <a:p>
            <a:pPr indent="-342900" lvl="0" marL="571500" rtl="0" algn="l">
              <a:lnSpc>
                <a:spcPct val="90000"/>
              </a:lnSpc>
              <a:spcBef>
                <a:spcPts val="1000"/>
              </a:spcBef>
              <a:spcAft>
                <a:spcPts val="0"/>
              </a:spcAft>
              <a:buSzPts val="2200"/>
              <a:buChar char="•"/>
            </a:pPr>
            <a:r>
              <a:rPr lang="en-US"/>
              <a:t>Permettono:</a:t>
            </a:r>
            <a:endParaRPr/>
          </a:p>
          <a:p>
            <a:pPr indent="-368300" lvl="1" marL="914400" rtl="0" algn="l">
              <a:lnSpc>
                <a:spcPct val="90000"/>
              </a:lnSpc>
              <a:spcBef>
                <a:spcPts val="500"/>
              </a:spcBef>
              <a:spcAft>
                <a:spcPts val="0"/>
              </a:spcAft>
              <a:buSzPts val="1800"/>
              <a:buChar char="•"/>
            </a:pPr>
            <a:r>
              <a:rPr lang="en-US"/>
              <a:t>di avere un </a:t>
            </a:r>
            <a:r>
              <a:rPr b="1" lang="en-US"/>
              <a:t>feedback immediato </a:t>
            </a:r>
            <a:r>
              <a:rPr lang="en-US"/>
              <a:t>sulla </a:t>
            </a:r>
            <a:r>
              <a:rPr b="1" lang="en-US"/>
              <a:t>comprensione </a:t>
            </a:r>
            <a:r>
              <a:rPr lang="en-US"/>
              <a:t>e le </a:t>
            </a:r>
            <a:endParaRPr/>
          </a:p>
          <a:p>
            <a:pPr indent="0" lvl="1" marL="546100" rtl="0" algn="l">
              <a:lnSpc>
                <a:spcPct val="90000"/>
              </a:lnSpc>
              <a:spcBef>
                <a:spcPts val="500"/>
              </a:spcBef>
              <a:spcAft>
                <a:spcPts val="0"/>
              </a:spcAft>
              <a:buSzPts val="1800"/>
              <a:buNone/>
            </a:pPr>
            <a:r>
              <a:rPr b="1" lang="en-US"/>
              <a:t>opinioni delle e degli studenti</a:t>
            </a:r>
            <a:endParaRPr b="1"/>
          </a:p>
          <a:p>
            <a:pPr indent="-368300" lvl="1" marL="914400" rtl="0" algn="l">
              <a:lnSpc>
                <a:spcPct val="90000"/>
              </a:lnSpc>
              <a:spcBef>
                <a:spcPts val="500"/>
              </a:spcBef>
              <a:spcAft>
                <a:spcPts val="0"/>
              </a:spcAft>
              <a:buSzPts val="1800"/>
              <a:buChar char="•"/>
            </a:pPr>
            <a:r>
              <a:rPr lang="en-US"/>
              <a:t>aumentare la </a:t>
            </a:r>
            <a:r>
              <a:rPr b="1" lang="en-US"/>
              <a:t>partecipazione delle e degli studenti. </a:t>
            </a:r>
            <a:endParaRPr b="1"/>
          </a:p>
          <a:p>
            <a:pPr indent="-368300" lvl="1" marL="914400" rtl="0" algn="l">
              <a:lnSpc>
                <a:spcPct val="90000"/>
              </a:lnSpc>
              <a:spcBef>
                <a:spcPts val="500"/>
              </a:spcBef>
              <a:spcAft>
                <a:spcPts val="0"/>
              </a:spcAft>
              <a:buSzPts val="1800"/>
              <a:buChar char="•"/>
            </a:pPr>
            <a:r>
              <a:rPr lang="en-US"/>
              <a:t>stimolare la </a:t>
            </a:r>
            <a:r>
              <a:rPr b="1" lang="en-US"/>
              <a:t>riflessione </a:t>
            </a:r>
            <a:r>
              <a:rPr lang="en-US"/>
              <a:t>e le </a:t>
            </a:r>
            <a:r>
              <a:rPr b="1" lang="en-US"/>
              <a:t>competenze metacognitive</a:t>
            </a:r>
            <a:endParaRPr b="1"/>
          </a:p>
          <a:p>
            <a:pPr indent="-368300" lvl="1" marL="914400" rtl="0" algn="l">
              <a:lnSpc>
                <a:spcPct val="90000"/>
              </a:lnSpc>
              <a:spcBef>
                <a:spcPts val="500"/>
              </a:spcBef>
              <a:spcAft>
                <a:spcPts val="0"/>
              </a:spcAft>
              <a:buSzPts val="1800"/>
              <a:buChar char="•"/>
            </a:pPr>
            <a:r>
              <a:rPr lang="en-US"/>
              <a:t>conferire una maggiore </a:t>
            </a:r>
            <a:r>
              <a:rPr b="1" lang="en-US"/>
              <a:t>interattività alla lezione.</a:t>
            </a:r>
            <a:endParaRPr/>
          </a:p>
        </p:txBody>
      </p:sp>
      <p:sp>
        <p:nvSpPr>
          <p:cNvPr id="183" name="Google Shape;183;g347a9509dc2_0_6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Sistemi di risposta del pubblico</a:t>
            </a:r>
            <a:endParaRPr/>
          </a:p>
        </p:txBody>
      </p:sp>
      <p:pic>
        <p:nvPicPr>
          <p:cNvPr id="184" name="Google Shape;184;g347a9509dc2_0_61"/>
          <p:cNvPicPr preferRelativeResize="0"/>
          <p:nvPr/>
        </p:nvPicPr>
        <p:blipFill rotWithShape="1">
          <a:blip r:embed="rId7">
            <a:alphaModFix/>
          </a:blip>
          <a:srcRect b="0" l="0" r="0" t="0"/>
          <a:stretch/>
        </p:blipFill>
        <p:spPr>
          <a:xfrm>
            <a:off x="8135900" y="2815800"/>
            <a:ext cx="3541500" cy="3541500"/>
          </a:xfrm>
          <a:prstGeom prst="flowChartAlternateProcess">
            <a:avLst/>
          </a:prstGeom>
          <a:noFill/>
          <a:ln>
            <a:noFill/>
          </a:ln>
        </p:spPr>
      </p:pic>
      <p:sp>
        <p:nvSpPr>
          <p:cNvPr id="185" name="Google Shape;185;g347a9509dc2_0_61"/>
          <p:cNvSpPr txBox="1"/>
          <p:nvPr/>
        </p:nvSpPr>
        <p:spPr>
          <a:xfrm>
            <a:off x="9116903" y="635729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g347a9509dc2_0_9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solidFill>
                  <a:srgbClr val="000000"/>
                </a:solidFill>
              </a:rPr>
              <a:t>Selezionate l’opzione </a:t>
            </a:r>
            <a:r>
              <a:rPr i="1" lang="en-US">
                <a:solidFill>
                  <a:srgbClr val="000000"/>
                </a:solidFill>
              </a:rPr>
              <a:t>Lecturer </a:t>
            </a:r>
            <a:r>
              <a:rPr lang="en-US">
                <a:solidFill>
                  <a:srgbClr val="000000"/>
                </a:solidFill>
              </a:rPr>
              <a:t>e aprite una </a:t>
            </a:r>
            <a:r>
              <a:rPr i="1" lang="en-US">
                <a:solidFill>
                  <a:srgbClr val="000000"/>
                </a:solidFill>
              </a:rPr>
              <a:t>New room</a:t>
            </a:r>
            <a:r>
              <a:rPr lang="en-US">
                <a:solidFill>
                  <a:srgbClr val="000000"/>
                </a:solidFill>
              </a:rPr>
              <a:t> all’indirizzo: </a:t>
            </a:r>
            <a:r>
              <a:rPr lang="en-US" u="sng">
                <a:solidFill>
                  <a:schemeClr val="hlink"/>
                </a:solidFill>
                <a:hlinkClick r:id="rId3"/>
              </a:rPr>
              <a:t>http://audit.altii.online</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Invitate la classe condividendo l’ID o il codice QR (</a:t>
            </a:r>
            <a:r>
              <a:rPr lang="en-US" u="sng">
                <a:solidFill>
                  <a:schemeClr val="hlink"/>
                </a:solidFill>
                <a:hlinkClick r:id="rId4"/>
              </a:rPr>
              <a:t>http://audit.altii.online/s/</a:t>
            </a:r>
            <a:r>
              <a:rPr lang="en-US">
                <a:solidFill>
                  <a:srgbClr val="000000"/>
                </a:solidFill>
              </a:rPr>
              <a:t>)</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Ponente una domanda:</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scrivendola all’interno della diapositiva; </a:t>
            </a:r>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a voce; </a:t>
            </a:r>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riportandola sulla lavagna. </a:t>
            </a:r>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Configurate le impostazioni</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Invitate la classe a votare</a:t>
            </a:r>
            <a:endParaRPr b="1" i="1">
              <a:solidFill>
                <a:srgbClr val="000000"/>
              </a:solidFill>
            </a:endParaRPr>
          </a:p>
          <a:p>
            <a:pPr indent="-342900" lvl="0" marL="571500" rtl="0" algn="l">
              <a:lnSpc>
                <a:spcPct val="90000"/>
              </a:lnSpc>
              <a:spcBef>
                <a:spcPts val="1000"/>
              </a:spcBef>
              <a:spcAft>
                <a:spcPts val="0"/>
              </a:spcAft>
              <a:buSzPts val="2200"/>
              <a:buChar char="•"/>
            </a:pPr>
            <a:r>
              <a:rPr lang="en-US"/>
              <a:t>Mostrate le risposte e prendetele in esame:</a:t>
            </a:r>
            <a:endParaRPr/>
          </a:p>
          <a:p>
            <a:pPr indent="-368300" lvl="1" marL="914400" rtl="0" algn="l">
              <a:lnSpc>
                <a:spcPct val="90000"/>
              </a:lnSpc>
              <a:spcBef>
                <a:spcPts val="500"/>
              </a:spcBef>
              <a:spcAft>
                <a:spcPts val="0"/>
              </a:spcAft>
              <a:buSzPts val="1800"/>
              <a:buChar char="•"/>
            </a:pPr>
            <a:r>
              <a:rPr lang="en-US"/>
              <a:t>rispondete alle domande delle e degli studenti; </a:t>
            </a:r>
            <a:endParaRPr/>
          </a:p>
          <a:p>
            <a:pPr indent="-368300" lvl="1" marL="914400" rtl="0" algn="l">
              <a:lnSpc>
                <a:spcPct val="90000"/>
              </a:lnSpc>
              <a:spcBef>
                <a:spcPts val="500"/>
              </a:spcBef>
              <a:spcAft>
                <a:spcPts val="0"/>
              </a:spcAft>
              <a:buSzPts val="1800"/>
              <a:buChar char="•"/>
            </a:pPr>
            <a:r>
              <a:rPr lang="en-US"/>
              <a:t>date loro delle indicazioni; </a:t>
            </a:r>
            <a:endParaRPr/>
          </a:p>
          <a:p>
            <a:pPr indent="-368300" lvl="1" marL="914400" rtl="0" algn="l">
              <a:lnSpc>
                <a:spcPct val="90000"/>
              </a:lnSpc>
              <a:spcBef>
                <a:spcPts val="500"/>
              </a:spcBef>
              <a:spcAft>
                <a:spcPts val="0"/>
              </a:spcAft>
              <a:buSzPts val="1800"/>
              <a:buChar char="•"/>
            </a:pPr>
            <a:r>
              <a:rPr lang="en-US"/>
              <a:t>modificate la lezione. </a:t>
            </a:r>
            <a:endParaRPr/>
          </a:p>
          <a:p>
            <a:pPr indent="-342900" lvl="0" marL="571500" rtl="0" algn="l">
              <a:lnSpc>
                <a:spcPct val="90000"/>
              </a:lnSpc>
              <a:spcBef>
                <a:spcPts val="1000"/>
              </a:spcBef>
              <a:spcAft>
                <a:spcPts val="0"/>
              </a:spcAft>
              <a:buSzPts val="2200"/>
              <a:buChar char="•"/>
            </a:pPr>
            <a:r>
              <a:rPr lang="en-US"/>
              <a:t>Esportate i dati per mettere i voti.</a:t>
            </a:r>
            <a:endParaRPr/>
          </a:p>
        </p:txBody>
      </p:sp>
      <p:sp>
        <p:nvSpPr>
          <p:cNvPr id="192" name="Google Shape;192;g347a9509dc2_0_9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Esempi -AudIT</a:t>
            </a:r>
            <a:endParaRPr/>
          </a:p>
        </p:txBody>
      </p:sp>
      <p:pic>
        <p:nvPicPr>
          <p:cNvPr id="193" name="Google Shape;193;g347a9509dc2_0_91"/>
          <p:cNvPicPr preferRelativeResize="0"/>
          <p:nvPr/>
        </p:nvPicPr>
        <p:blipFill rotWithShape="1">
          <a:blip r:embed="rId5">
            <a:alphaModFix/>
          </a:blip>
          <a:srcRect b="0" l="0" r="0" t="0"/>
          <a:stretch/>
        </p:blipFill>
        <p:spPr>
          <a:xfrm>
            <a:off x="6862675" y="2754025"/>
            <a:ext cx="4997900" cy="35699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345dc87e41b_0_6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Interviste singole</a:t>
            </a:r>
            <a:endParaRPr/>
          </a:p>
          <a:p>
            <a:pPr indent="-368300" lvl="1" marL="914400" rtl="0" algn="l">
              <a:lnSpc>
                <a:spcPct val="90000"/>
              </a:lnSpc>
              <a:spcBef>
                <a:spcPts val="500"/>
              </a:spcBef>
              <a:spcAft>
                <a:spcPts val="0"/>
              </a:spcAft>
              <a:buClr>
                <a:srgbClr val="000000"/>
              </a:buClr>
              <a:buSzPts val="1800"/>
              <a:buChar char="•"/>
            </a:pPr>
            <a:r>
              <a:rPr b="1" lang="en-US"/>
              <a:t>con studenti, colleghe e colleghi e supervisori</a:t>
            </a:r>
            <a:endParaRPr b="1"/>
          </a:p>
          <a:p>
            <a:pPr indent="-368300" lvl="1" marL="914400" rtl="0" algn="l">
              <a:lnSpc>
                <a:spcPct val="90000"/>
              </a:lnSpc>
              <a:spcBef>
                <a:spcPts val="500"/>
              </a:spcBef>
              <a:spcAft>
                <a:spcPts val="0"/>
              </a:spcAft>
              <a:buClr>
                <a:srgbClr val="000000"/>
              </a:buClr>
              <a:buSzPts val="1800"/>
              <a:buChar char="•"/>
            </a:pPr>
            <a:r>
              <a:rPr lang="en-US"/>
              <a:t>riguardo ai metodi usati dall’insegnante, il clima in classe, l’impatto sul rendimento delle e degli studenti. </a:t>
            </a:r>
            <a:endParaRPr/>
          </a:p>
          <a:p>
            <a:pPr indent="-342900" lvl="0" marL="571500" rtl="0" algn="l">
              <a:lnSpc>
                <a:spcPct val="90000"/>
              </a:lnSpc>
              <a:spcBef>
                <a:spcPts val="1000"/>
              </a:spcBef>
              <a:spcAft>
                <a:spcPts val="0"/>
              </a:spcAft>
              <a:buClr>
                <a:srgbClr val="000000"/>
              </a:buClr>
              <a:buSzPts val="2200"/>
              <a:buChar char="•"/>
            </a:pPr>
            <a:r>
              <a:rPr lang="en-US"/>
              <a:t>Gruppi di discussione</a:t>
            </a:r>
            <a:endParaRPr/>
          </a:p>
          <a:p>
            <a:pPr indent="-368300" lvl="1" marL="914400" rtl="0" algn="l">
              <a:lnSpc>
                <a:spcPct val="90000"/>
              </a:lnSpc>
              <a:spcBef>
                <a:spcPts val="500"/>
              </a:spcBef>
              <a:spcAft>
                <a:spcPts val="0"/>
              </a:spcAft>
              <a:buClr>
                <a:srgbClr val="000000"/>
              </a:buClr>
              <a:buSzPts val="1800"/>
              <a:buChar char="•"/>
            </a:pPr>
            <a:r>
              <a:rPr lang="en-US"/>
              <a:t>piccoli gruppi di studenti o colleghe e colleghi</a:t>
            </a:r>
            <a:endParaRPr/>
          </a:p>
          <a:p>
            <a:pPr indent="-368300" lvl="1" marL="914400" rtl="0" algn="l">
              <a:lnSpc>
                <a:spcPct val="90000"/>
              </a:lnSpc>
              <a:spcBef>
                <a:spcPts val="500"/>
              </a:spcBef>
              <a:spcAft>
                <a:spcPts val="0"/>
              </a:spcAft>
              <a:buClr>
                <a:srgbClr val="000000"/>
              </a:buClr>
              <a:buSzPts val="1800"/>
              <a:buChar char="•"/>
            </a:pPr>
            <a:r>
              <a:rPr lang="en-US"/>
              <a:t>Incoraggiano il dialogo, la riflessione e il controllo</a:t>
            </a:r>
            <a:endParaRPr/>
          </a:p>
          <a:p>
            <a:pPr indent="-368300" lvl="1" marL="914400" rtl="0" algn="l">
              <a:lnSpc>
                <a:spcPct val="90000"/>
              </a:lnSpc>
              <a:spcBef>
                <a:spcPts val="500"/>
              </a:spcBef>
              <a:spcAft>
                <a:spcPts val="0"/>
              </a:spcAft>
              <a:buClr>
                <a:srgbClr val="000000"/>
              </a:buClr>
              <a:buSzPts val="1800"/>
              <a:buChar char="•"/>
            </a:pPr>
            <a:r>
              <a:rPr lang="en-US"/>
              <a:t>possibilità di avere delle </a:t>
            </a:r>
            <a:r>
              <a:rPr b="1" lang="en-US"/>
              <a:t>indicazioni approfondite </a:t>
            </a:r>
            <a:r>
              <a:rPr lang="en-US"/>
              <a:t>sull’efficacia dei metodi didattici </a:t>
            </a:r>
            <a:endParaRPr/>
          </a:p>
          <a:p>
            <a:pPr indent="-342900" lvl="0" marL="571500" rtl="0" algn="l">
              <a:lnSpc>
                <a:spcPct val="90000"/>
              </a:lnSpc>
              <a:spcBef>
                <a:spcPts val="1000"/>
              </a:spcBef>
              <a:spcAft>
                <a:spcPts val="0"/>
              </a:spcAft>
              <a:buClr>
                <a:srgbClr val="000000"/>
              </a:buClr>
              <a:buSzPts val="2200"/>
              <a:buChar char="•"/>
            </a:pPr>
            <a:r>
              <a:rPr lang="en-US"/>
              <a:t>Entrambi i metodi sono particolarmente utili per:</a:t>
            </a:r>
            <a:endParaRPr/>
          </a:p>
          <a:p>
            <a:pPr indent="-368300" lvl="1" marL="914400" rtl="0" algn="l">
              <a:lnSpc>
                <a:spcPct val="90000"/>
              </a:lnSpc>
              <a:spcBef>
                <a:spcPts val="500"/>
              </a:spcBef>
              <a:spcAft>
                <a:spcPts val="0"/>
              </a:spcAft>
              <a:buClr>
                <a:srgbClr val="000000"/>
              </a:buClr>
              <a:buSzPts val="1800"/>
              <a:buChar char="•"/>
            </a:pPr>
            <a:r>
              <a:rPr lang="en-US"/>
              <a:t>saperne di più su come le e gli studenti percepiscono i metodi di insegnamento; </a:t>
            </a:r>
            <a:endParaRPr/>
          </a:p>
          <a:p>
            <a:pPr indent="-368300" lvl="1" marL="914400" rtl="0" algn="l">
              <a:lnSpc>
                <a:spcPct val="90000"/>
              </a:lnSpc>
              <a:spcBef>
                <a:spcPts val="500"/>
              </a:spcBef>
              <a:spcAft>
                <a:spcPts val="0"/>
              </a:spcAft>
              <a:buClr>
                <a:srgbClr val="000000"/>
              </a:buClr>
              <a:buSzPts val="1800"/>
              <a:buChar char="•"/>
            </a:pPr>
            <a:r>
              <a:rPr lang="en-US"/>
              <a:t>comprendere in che modo gli approcci didattici influiscono sulle e sui discenti; </a:t>
            </a:r>
            <a:endParaRPr/>
          </a:p>
          <a:p>
            <a:pPr indent="-368300" lvl="1" marL="914400" rtl="0" algn="l">
              <a:lnSpc>
                <a:spcPct val="90000"/>
              </a:lnSpc>
              <a:spcBef>
                <a:spcPts val="500"/>
              </a:spcBef>
              <a:spcAft>
                <a:spcPts val="0"/>
              </a:spcAft>
              <a:buClr>
                <a:srgbClr val="000000"/>
              </a:buClr>
              <a:buSzPts val="1800"/>
              <a:buChar char="•"/>
            </a:pPr>
            <a:r>
              <a:rPr lang="en-US"/>
              <a:t>raccogliere degli spunti per migliorarsi seguendo una procedura più flessibile. </a:t>
            </a:r>
            <a:endParaRPr/>
          </a:p>
          <a:p>
            <a:pPr indent="-342900" lvl="0" marL="571500" rtl="0" algn="l">
              <a:lnSpc>
                <a:spcPct val="90000"/>
              </a:lnSpc>
              <a:spcBef>
                <a:spcPts val="1000"/>
              </a:spcBef>
              <a:spcAft>
                <a:spcPts val="0"/>
              </a:spcAft>
              <a:buClr>
                <a:srgbClr val="000000"/>
              </a:buClr>
              <a:buSzPts val="2200"/>
              <a:buChar char="•"/>
            </a:pPr>
            <a:r>
              <a:rPr lang="en-US"/>
              <a:t>Entrambi i metodi dovrebbero essere:</a:t>
            </a:r>
            <a:endParaRPr/>
          </a:p>
          <a:p>
            <a:pPr indent="-368300" lvl="1" marL="914400" rtl="0" algn="l">
              <a:lnSpc>
                <a:spcPct val="90000"/>
              </a:lnSpc>
              <a:spcBef>
                <a:spcPts val="500"/>
              </a:spcBef>
              <a:spcAft>
                <a:spcPts val="0"/>
              </a:spcAft>
              <a:buClr>
                <a:srgbClr val="000000"/>
              </a:buClr>
              <a:buSzPts val="1800"/>
              <a:buChar char="•"/>
            </a:pPr>
            <a:r>
              <a:rPr lang="en-US"/>
              <a:t>ben strutturati; </a:t>
            </a:r>
            <a:endParaRPr/>
          </a:p>
          <a:p>
            <a:pPr indent="-368300" lvl="1" marL="914400" rtl="0" algn="l">
              <a:lnSpc>
                <a:spcPct val="90000"/>
              </a:lnSpc>
              <a:spcBef>
                <a:spcPts val="500"/>
              </a:spcBef>
              <a:spcAft>
                <a:spcPts val="0"/>
              </a:spcAft>
              <a:buClr>
                <a:srgbClr val="000000"/>
              </a:buClr>
              <a:buSzPts val="1800"/>
              <a:buChar char="•"/>
            </a:pPr>
            <a:r>
              <a:rPr lang="en-US"/>
              <a:t>garantire l’anonimato; </a:t>
            </a:r>
            <a:endParaRPr/>
          </a:p>
          <a:p>
            <a:pPr indent="-368300" lvl="1" marL="914400" rtl="0" algn="l">
              <a:lnSpc>
                <a:spcPct val="90000"/>
              </a:lnSpc>
              <a:spcBef>
                <a:spcPts val="500"/>
              </a:spcBef>
              <a:spcAft>
                <a:spcPts val="0"/>
              </a:spcAft>
              <a:buClr>
                <a:srgbClr val="000000"/>
              </a:buClr>
              <a:buSzPts val="1800"/>
              <a:buChar char="•"/>
            </a:pPr>
            <a:r>
              <a:rPr lang="en-US"/>
              <a:t>trasmettere un senso di sicurezza e rispetto per le opinioni altrui. </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200" name="Google Shape;200;g345dc87e41b_0_6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Interviste/gruppi di discussione</a:t>
            </a:r>
            <a:endParaRPr/>
          </a:p>
        </p:txBody>
      </p:sp>
      <p:pic>
        <p:nvPicPr>
          <p:cNvPr id="201" name="Google Shape;201;g345dc87e41b_0_67" title="2234550.jpg"/>
          <p:cNvPicPr preferRelativeResize="0"/>
          <p:nvPr/>
        </p:nvPicPr>
        <p:blipFill rotWithShape="1">
          <a:blip r:embed="rId3">
            <a:alphaModFix/>
          </a:blip>
          <a:srcRect b="0" l="0" r="0" t="0"/>
          <a:stretch/>
        </p:blipFill>
        <p:spPr>
          <a:xfrm>
            <a:off x="8727900" y="3598175"/>
            <a:ext cx="2921550" cy="2921550"/>
          </a:xfrm>
          <a:prstGeom prst="rect">
            <a:avLst/>
          </a:prstGeom>
          <a:noFill/>
          <a:ln>
            <a:noFill/>
          </a:ln>
        </p:spPr>
      </p:pic>
      <p:sp>
        <p:nvSpPr>
          <p:cNvPr id="202" name="Google Shape;202;g345dc87e41b_0_67"/>
          <p:cNvSpPr txBox="1"/>
          <p:nvPr/>
        </p:nvSpPr>
        <p:spPr>
          <a:xfrm>
            <a:off x="9380653" y="6519715"/>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490f2697b1_0_5"/>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b="1" lang="en-US"/>
              <a:t>Preparazione</a:t>
            </a:r>
            <a:endParaRPr b="1"/>
          </a:p>
          <a:p>
            <a:pPr indent="-368300" lvl="1" marL="914400" rtl="0" algn="l">
              <a:lnSpc>
                <a:spcPct val="90000"/>
              </a:lnSpc>
              <a:spcBef>
                <a:spcPts val="500"/>
              </a:spcBef>
              <a:spcAft>
                <a:spcPts val="0"/>
              </a:spcAft>
              <a:buClr>
                <a:srgbClr val="000000"/>
              </a:buClr>
              <a:buSzPts val="1800"/>
              <a:buChar char="•"/>
            </a:pPr>
            <a:r>
              <a:rPr lang="en-US"/>
              <a:t>Definire le </a:t>
            </a:r>
            <a:r>
              <a:rPr b="1" lang="en-US"/>
              <a:t>finalità, il numero di partecipanti </a:t>
            </a:r>
            <a:r>
              <a:rPr lang="en-US"/>
              <a:t>(6-10), assegnare il ruolo di </a:t>
            </a:r>
            <a:r>
              <a:rPr b="1" lang="en-US"/>
              <a:t>moderatore</a:t>
            </a:r>
            <a:endParaRPr/>
          </a:p>
          <a:p>
            <a:pPr indent="-368300" lvl="1" marL="914400" rtl="0" algn="l">
              <a:lnSpc>
                <a:spcPct val="90000"/>
              </a:lnSpc>
              <a:spcBef>
                <a:spcPts val="500"/>
              </a:spcBef>
              <a:spcAft>
                <a:spcPts val="0"/>
              </a:spcAft>
              <a:buClr>
                <a:srgbClr val="000000"/>
              </a:buClr>
              <a:buSzPts val="1800"/>
              <a:buChar char="•"/>
            </a:pPr>
            <a:r>
              <a:rPr lang="en-US"/>
              <a:t>Preparare una serie di domande semi strutturate partendo da quelle più generiche fino a fornire opzioni sempre più dettagliate. </a:t>
            </a:r>
            <a:endParaRPr/>
          </a:p>
          <a:p>
            <a:pPr indent="-342900" lvl="0" marL="571500" rtl="0" algn="l">
              <a:lnSpc>
                <a:spcPct val="90000"/>
              </a:lnSpc>
              <a:spcBef>
                <a:spcPts val="1000"/>
              </a:spcBef>
              <a:spcAft>
                <a:spcPts val="0"/>
              </a:spcAft>
              <a:buClr>
                <a:srgbClr val="000000"/>
              </a:buClr>
              <a:buSzPts val="2200"/>
              <a:buChar char="•"/>
            </a:pPr>
            <a:r>
              <a:rPr b="1" lang="en-US"/>
              <a:t>Svolgimento</a:t>
            </a:r>
            <a:endParaRPr b="1"/>
          </a:p>
          <a:p>
            <a:pPr indent="-368300" lvl="1" marL="914400" rtl="0" algn="l">
              <a:lnSpc>
                <a:spcPct val="90000"/>
              </a:lnSpc>
              <a:spcBef>
                <a:spcPts val="500"/>
              </a:spcBef>
              <a:spcAft>
                <a:spcPts val="0"/>
              </a:spcAft>
              <a:buClr>
                <a:srgbClr val="000000"/>
              </a:buClr>
              <a:buSzPts val="1800"/>
              <a:buChar char="•"/>
            </a:pPr>
            <a:r>
              <a:rPr b="1" lang="en-US"/>
              <a:t>Seguire il protocollo </a:t>
            </a:r>
            <a:r>
              <a:rPr lang="en-US"/>
              <a:t>ma mostrarsi abbastanza flessibili per concedere alle e ai partecipanti delle digressioni allo scopo di esprimere opinioni e fare degli esempi. </a:t>
            </a:r>
            <a:endParaRPr/>
          </a:p>
          <a:p>
            <a:pPr indent="-368300" lvl="1" marL="914400" rtl="0" algn="l">
              <a:lnSpc>
                <a:spcPct val="90000"/>
              </a:lnSpc>
              <a:spcBef>
                <a:spcPts val="500"/>
              </a:spcBef>
              <a:spcAft>
                <a:spcPts val="0"/>
              </a:spcAft>
              <a:buClr>
                <a:srgbClr val="000000"/>
              </a:buClr>
              <a:buSzPts val="1800"/>
              <a:buChar char="•"/>
            </a:pPr>
            <a:r>
              <a:rPr b="1" lang="en-US"/>
              <a:t>Registrare la discussione, se necessario. </a:t>
            </a:r>
            <a:br>
              <a:rPr lang="en-US"/>
            </a:br>
            <a:endParaRPr b="1"/>
          </a:p>
          <a:p>
            <a:pPr indent="-342900" lvl="0" marL="571500" rtl="0" algn="l">
              <a:lnSpc>
                <a:spcPct val="90000"/>
              </a:lnSpc>
              <a:spcBef>
                <a:spcPts val="1000"/>
              </a:spcBef>
              <a:spcAft>
                <a:spcPts val="0"/>
              </a:spcAft>
              <a:buClr>
                <a:srgbClr val="000000"/>
              </a:buClr>
              <a:buSzPts val="2200"/>
              <a:buChar char="•"/>
            </a:pPr>
            <a:r>
              <a:rPr b="1" lang="en-US"/>
              <a:t>Analisi</a:t>
            </a:r>
            <a:endParaRPr b="1"/>
          </a:p>
          <a:p>
            <a:pPr indent="-368300" lvl="1" marL="914400" rtl="0" algn="l">
              <a:lnSpc>
                <a:spcPct val="90000"/>
              </a:lnSpc>
              <a:spcBef>
                <a:spcPts val="500"/>
              </a:spcBef>
              <a:spcAft>
                <a:spcPts val="0"/>
              </a:spcAft>
              <a:buClr>
                <a:srgbClr val="000000"/>
              </a:buClr>
              <a:buSzPts val="1800"/>
              <a:buChar char="•"/>
            </a:pPr>
            <a:r>
              <a:rPr lang="en-US"/>
              <a:t>Scrivere una </a:t>
            </a:r>
            <a:r>
              <a:rPr b="1" lang="en-US"/>
              <a:t>sintesi </a:t>
            </a:r>
            <a:r>
              <a:rPr lang="en-US"/>
              <a:t>delle risposte a ciascuna domanda</a:t>
            </a:r>
            <a:endParaRPr/>
          </a:p>
          <a:p>
            <a:pPr indent="-368300" lvl="1" marL="914400" rtl="0" algn="l">
              <a:lnSpc>
                <a:spcPct val="90000"/>
              </a:lnSpc>
              <a:spcBef>
                <a:spcPts val="500"/>
              </a:spcBef>
              <a:spcAft>
                <a:spcPts val="0"/>
              </a:spcAft>
              <a:buClr>
                <a:srgbClr val="000000"/>
              </a:buClr>
              <a:buSzPts val="1800"/>
              <a:buChar char="•"/>
            </a:pPr>
            <a:r>
              <a:rPr lang="en-US"/>
              <a:t>Scegliere delle </a:t>
            </a:r>
            <a:r>
              <a:rPr b="1" lang="en-US"/>
              <a:t>citazioni illustrative</a:t>
            </a:r>
            <a:endParaRPr b="1"/>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209" name="Google Shape;209;g3490f2697b1_0_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Gruppi di discussione - esempio</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347a9509dc2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Attività di gruppo #1 - Strumenti utilizzati ed esperienze</a:t>
            </a:r>
            <a:endParaRPr/>
          </a:p>
        </p:txBody>
      </p:sp>
      <p:sp>
        <p:nvSpPr>
          <p:cNvPr id="215" name="Google Shape;215;g347a9509dc2_0_23"/>
          <p:cNvSpPr txBox="1"/>
          <p:nvPr>
            <p:ph idx="1" type="body"/>
          </p:nvPr>
        </p:nvSpPr>
        <p:spPr>
          <a:xfrm>
            <a:off x="97971" y="881743"/>
            <a:ext cx="7973009" cy="5870100"/>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Abbiamo preso in esame</a:t>
            </a:r>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Questionari/sondaggi rivolti alle e agli studenti</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Schede di osservazione</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Dati sul rendimento delle e degli studenti</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Autovalutazione e riflessione</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Interviste/gruppi di discussione</a:t>
            </a:r>
            <a:endParaRPr/>
          </a:p>
          <a:p>
            <a:pPr indent="-342900" lvl="0" marL="571500" marR="0" rtl="0" algn="l">
              <a:lnSpc>
                <a:spcPct val="90000"/>
              </a:lnSpc>
              <a:spcBef>
                <a:spcPts val="1000"/>
              </a:spcBef>
              <a:spcAft>
                <a:spcPts val="0"/>
              </a:spcAft>
              <a:buClr>
                <a:schemeClr val="accent4"/>
              </a:buClr>
              <a:buSzPts val="2200"/>
              <a:buFont typeface="Arial"/>
              <a:buChar char="•"/>
            </a:pPr>
            <a:r>
              <a:rPr lang="en-US"/>
              <a:t>Condividete le vostre esperienze con il gruppo:</a:t>
            </a:r>
            <a:endParaRPr/>
          </a:p>
          <a:p>
            <a:pPr indent="-368300" lvl="1" marL="914400" rtl="0" algn="l">
              <a:lnSpc>
                <a:spcPct val="90000"/>
              </a:lnSpc>
              <a:spcBef>
                <a:spcPts val="1000"/>
              </a:spcBef>
              <a:spcAft>
                <a:spcPts val="0"/>
              </a:spcAft>
              <a:buSzPts val="1800"/>
              <a:buChar char="•"/>
            </a:pPr>
            <a:r>
              <a:rPr b="1" lang="en-US"/>
              <a:t>Avete già utilizzato gli strumenti descritti per valutare il vostro metodo di insegnamento?</a:t>
            </a:r>
            <a:endParaRPr b="1"/>
          </a:p>
          <a:p>
            <a:pPr indent="-368300" lvl="1" marL="914400" rtl="0" algn="l">
              <a:lnSpc>
                <a:spcPct val="90000"/>
              </a:lnSpc>
              <a:spcBef>
                <a:spcPts val="1000"/>
              </a:spcBef>
              <a:spcAft>
                <a:spcPts val="0"/>
              </a:spcAft>
              <a:buSzPts val="1800"/>
              <a:buChar char="•"/>
            </a:pPr>
            <a:r>
              <a:rPr b="1" lang="en-US"/>
              <a:t>Quale consigliereste? Perché? Quale evitereste? Perché?</a:t>
            </a:r>
            <a:endParaRPr/>
          </a:p>
          <a:p>
            <a:pPr indent="-368300" lvl="1" marL="914400" rtl="0" algn="l">
              <a:lnSpc>
                <a:spcPct val="90000"/>
              </a:lnSpc>
              <a:spcBef>
                <a:spcPts val="1000"/>
              </a:spcBef>
              <a:spcAft>
                <a:spcPts val="0"/>
              </a:spcAft>
              <a:buSzPts val="1800"/>
              <a:buChar char="•"/>
            </a:pPr>
            <a:r>
              <a:rPr b="1" lang="en-US"/>
              <a:t>Avete incontrato degli ostacoli relativi al loro utilizzo?</a:t>
            </a:r>
            <a:endParaRPr/>
          </a:p>
          <a:p>
            <a:pPr indent="-368300" lvl="1" marL="914400" rtl="0" algn="l">
              <a:lnSpc>
                <a:spcPct val="90000"/>
              </a:lnSpc>
              <a:spcBef>
                <a:spcPts val="1000"/>
              </a:spcBef>
              <a:spcAft>
                <a:spcPts val="0"/>
              </a:spcAft>
              <a:buSzPts val="1800"/>
              <a:buChar char="•"/>
            </a:pPr>
            <a:r>
              <a:rPr b="1" lang="en-US"/>
              <a:t>Quali altre strategie o tecniche consigliereste? </a:t>
            </a:r>
            <a:endParaRPr b="1"/>
          </a:p>
        </p:txBody>
      </p:sp>
      <p:pic>
        <p:nvPicPr>
          <p:cNvPr descr="Slika na kojoj se prikazuje namještaj, odijevanje, crtić, ilustracija&#10;&#10;Sadržaj koji je generirala umjetna inteligencija možda nije točan." id="216" name="Google Shape;216;g347a9509dc2_0_23"/>
          <p:cNvPicPr preferRelativeResize="0"/>
          <p:nvPr/>
        </p:nvPicPr>
        <p:blipFill rotWithShape="1">
          <a:blip r:embed="rId3">
            <a:alphaModFix/>
          </a:blip>
          <a:srcRect b="0" l="0" r="0" t="0"/>
          <a:stretch/>
        </p:blipFill>
        <p:spPr>
          <a:xfrm>
            <a:off x="9096712" y="3757252"/>
            <a:ext cx="2993365" cy="2993365"/>
          </a:xfrm>
          <a:prstGeom prst="rect">
            <a:avLst/>
          </a:prstGeom>
          <a:noFill/>
          <a:ln>
            <a:noFill/>
          </a:ln>
        </p:spPr>
      </p:pic>
      <p:sp>
        <p:nvSpPr>
          <p:cNvPr id="217" name="Google Shape;217;g347a9509dc2_0_23"/>
          <p:cNvSpPr txBox="1"/>
          <p:nvPr/>
        </p:nvSpPr>
        <p:spPr>
          <a:xfrm>
            <a:off x="9603782" y="6442817"/>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47a9509dc2_0_10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Riflessioni e discussioni</a:t>
            </a:r>
            <a:endParaRPr/>
          </a:p>
        </p:txBody>
      </p:sp>
      <p:sp>
        <p:nvSpPr>
          <p:cNvPr id="223" name="Google Shape;223;g347a9509dc2_0_10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Strumenti pratici che aiutano a valutare l’attività didattica con l’aiuto di studenti e altri insegnanti:</a:t>
            </a:r>
            <a:endParaRPr/>
          </a:p>
          <a:p>
            <a:pPr indent="-368300" lvl="1" marL="914400" rtl="0" algn="l">
              <a:lnSpc>
                <a:spcPct val="90000"/>
              </a:lnSpc>
              <a:spcBef>
                <a:spcPts val="500"/>
              </a:spcBef>
              <a:spcAft>
                <a:spcPts val="0"/>
              </a:spcAft>
              <a:buSzPts val="1800"/>
              <a:buChar char="•"/>
            </a:pPr>
            <a:r>
              <a:rPr b="1" lang="en-US"/>
              <a:t>questionari rivolti alle e agli studenti; </a:t>
            </a:r>
            <a:endParaRPr b="1"/>
          </a:p>
          <a:p>
            <a:pPr indent="-368300" lvl="1" marL="914400" rtl="0" algn="l">
              <a:lnSpc>
                <a:spcPct val="90000"/>
              </a:lnSpc>
              <a:spcBef>
                <a:spcPts val="500"/>
              </a:spcBef>
              <a:spcAft>
                <a:spcPts val="0"/>
              </a:spcAft>
              <a:buSzPts val="1800"/>
              <a:buChar char="•"/>
            </a:pPr>
            <a:r>
              <a:rPr b="1" lang="en-US"/>
              <a:t>schede di osservazione,</a:t>
            </a:r>
            <a:endParaRPr b="1"/>
          </a:p>
          <a:p>
            <a:pPr indent="-368300" lvl="1" marL="914400" rtl="0" algn="l">
              <a:lnSpc>
                <a:spcPct val="90000"/>
              </a:lnSpc>
              <a:spcBef>
                <a:spcPts val="500"/>
              </a:spcBef>
              <a:spcAft>
                <a:spcPts val="0"/>
              </a:spcAft>
              <a:buSzPts val="1800"/>
              <a:buChar char="•"/>
            </a:pPr>
            <a:r>
              <a:rPr b="1" lang="en-US"/>
              <a:t>dati sul rendimento delle e degli studenti e</a:t>
            </a:r>
            <a:endParaRPr b="1"/>
          </a:p>
          <a:p>
            <a:pPr indent="-368300" lvl="1" marL="914400" rtl="0" algn="l">
              <a:lnSpc>
                <a:spcPct val="90000"/>
              </a:lnSpc>
              <a:spcBef>
                <a:spcPts val="500"/>
              </a:spcBef>
              <a:spcAft>
                <a:spcPts val="0"/>
              </a:spcAft>
              <a:buSzPts val="1800"/>
              <a:buChar char="•"/>
            </a:pPr>
            <a:r>
              <a:rPr b="1" lang="en-US"/>
              <a:t>Interviste/gruppi di discussione</a:t>
            </a:r>
            <a:br>
              <a:rPr b="1" lang="en-US"/>
            </a:br>
            <a:endParaRPr b="1"/>
          </a:p>
          <a:p>
            <a:pPr indent="-342900" lvl="0" marL="571500" rtl="0" algn="l">
              <a:lnSpc>
                <a:spcPct val="90000"/>
              </a:lnSpc>
              <a:spcBef>
                <a:spcPts val="1000"/>
              </a:spcBef>
              <a:spcAft>
                <a:spcPts val="0"/>
              </a:spcAft>
              <a:buSzPts val="2200"/>
              <a:buChar char="•"/>
            </a:pPr>
            <a:r>
              <a:rPr lang="en-US"/>
              <a:t>Possono essere </a:t>
            </a:r>
            <a:r>
              <a:rPr b="1" lang="en-US"/>
              <a:t>supportati dalla tecnologia</a:t>
            </a:r>
            <a:br>
              <a:rPr lang="en-US"/>
            </a:br>
            <a:r>
              <a:rPr lang="en-US"/>
              <a:t>per semplificare il processo di raccolta e rielaborazione dei dati</a:t>
            </a:r>
            <a:endParaRPr/>
          </a:p>
          <a:p>
            <a:pPr indent="-368300" lvl="1" marL="914400" rtl="0" algn="l">
              <a:lnSpc>
                <a:spcPct val="90000"/>
              </a:lnSpc>
              <a:spcBef>
                <a:spcPts val="500"/>
              </a:spcBef>
              <a:spcAft>
                <a:spcPts val="0"/>
              </a:spcAft>
              <a:buSzPts val="1800"/>
              <a:buChar char="•"/>
            </a:pPr>
            <a:r>
              <a:rPr lang="en-US"/>
              <a:t>sistemi di risposta del pubblico;</a:t>
            </a:r>
            <a:endParaRPr/>
          </a:p>
          <a:p>
            <a:pPr indent="-368300" lvl="1" marL="914400" rtl="0" algn="l">
              <a:lnSpc>
                <a:spcPct val="90000"/>
              </a:lnSpc>
              <a:spcBef>
                <a:spcPts val="500"/>
              </a:spcBef>
              <a:spcAft>
                <a:spcPts val="0"/>
              </a:spcAft>
              <a:buSzPts val="1800"/>
              <a:buChar char="•"/>
            </a:pPr>
            <a:r>
              <a:rPr lang="en-US"/>
              <a:t>sistemi di gestione dell’apprendimento; </a:t>
            </a:r>
            <a:endParaRPr/>
          </a:p>
          <a:p>
            <a:pPr indent="-368300" lvl="1" marL="914400" rtl="0" algn="l">
              <a:lnSpc>
                <a:spcPct val="90000"/>
              </a:lnSpc>
              <a:spcBef>
                <a:spcPts val="500"/>
              </a:spcBef>
              <a:spcAft>
                <a:spcPts val="0"/>
              </a:spcAft>
              <a:buSzPts val="1800"/>
              <a:buChar char="•"/>
            </a:pPr>
            <a:r>
              <a:rPr lang="en-US"/>
              <a:t>Documenti condivisi come Google Forms.</a:t>
            </a:r>
            <a:endParaRPr/>
          </a:p>
        </p:txBody>
      </p:sp>
      <p:pic>
        <p:nvPicPr>
          <p:cNvPr descr="A clipboard with check marks and a magnifying glass&#10;&#10;Description automatically generated" id="224" name="Google Shape;224;g347a9509dc2_0_107"/>
          <p:cNvPicPr preferRelativeResize="0"/>
          <p:nvPr/>
        </p:nvPicPr>
        <p:blipFill rotWithShape="1">
          <a:blip r:embed="rId3">
            <a:alphaModFix/>
          </a:blip>
          <a:srcRect b="0" l="0" r="0" t="0"/>
          <a:stretch/>
        </p:blipFill>
        <p:spPr>
          <a:xfrm>
            <a:off x="7196446" y="2190007"/>
            <a:ext cx="3872346" cy="3872346"/>
          </a:xfrm>
          <a:prstGeom prst="rect">
            <a:avLst/>
          </a:prstGeom>
          <a:noFill/>
          <a:ln>
            <a:noFill/>
          </a:ln>
        </p:spPr>
      </p:pic>
      <p:sp>
        <p:nvSpPr>
          <p:cNvPr id="225" name="Google Shape;225;g347a9509dc2_0_107"/>
          <p:cNvSpPr txBox="1"/>
          <p:nvPr/>
        </p:nvSpPr>
        <p:spPr>
          <a:xfrm>
            <a:off x="7328200" y="6062350"/>
            <a:ext cx="37959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ChatGPT, AI generated image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4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Compiti a casa</a:t>
            </a:r>
            <a:endParaRPr/>
          </a:p>
        </p:txBody>
      </p:sp>
      <p:sp>
        <p:nvSpPr>
          <p:cNvPr id="231" name="Google Shape;231;p40"/>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57200" lvl="0" marL="685800" rtl="0" algn="l">
              <a:lnSpc>
                <a:spcPct val="90000"/>
              </a:lnSpc>
              <a:spcBef>
                <a:spcPts val="1000"/>
              </a:spcBef>
              <a:spcAft>
                <a:spcPts val="0"/>
              </a:spcAft>
              <a:buSzPts val="2200"/>
              <a:buFont typeface="Arial"/>
              <a:buAutoNum type="arabicPeriod"/>
            </a:pPr>
            <a:r>
              <a:rPr b="1" lang="en-US"/>
              <a:t>Testate uno strumento di risposta del pubblico a vostra scelta. </a:t>
            </a:r>
            <a:r>
              <a:rPr lang="en-US"/>
              <a:t>Ne abbiamo menzionati diversi nel corso di questa presentazione. Sceglietene uno e preparate un quiz per le vostri classi da svolgere al termine o durante il lavoro su un’unità particolarmente complessa. </a:t>
            </a:r>
            <a:endParaRPr/>
          </a:p>
          <a:p>
            <a:pPr indent="-457200" lvl="0" marL="685800" rtl="0" algn="l">
              <a:lnSpc>
                <a:spcPct val="90000"/>
              </a:lnSpc>
              <a:spcBef>
                <a:spcPts val="1000"/>
              </a:spcBef>
              <a:spcAft>
                <a:spcPts val="0"/>
              </a:spcAft>
              <a:buSzPts val="2200"/>
              <a:buFont typeface="Arial"/>
              <a:buAutoNum type="arabicPeriod"/>
            </a:pPr>
            <a:r>
              <a:rPr b="1" lang="en-US"/>
              <a:t>Valutate i risultati legati all’utilizzo di un quiz all’interno di un sistema di risposta del pubblico</a:t>
            </a:r>
            <a:r>
              <a:rPr lang="en-US"/>
              <a:t>. Vi ha fornito dei riscontri validi? Ha aiutato la classe a valutare le proprie conoscenze? In quali contesti i sistemi di risposta del pubblico possono essere più efficaci? In quali meno?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4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Risorse aggiuntive</a:t>
            </a:r>
            <a:endParaRPr/>
          </a:p>
        </p:txBody>
      </p:sp>
      <p:sp>
        <p:nvSpPr>
          <p:cNvPr id="237" name="Google Shape;237;p41"/>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u="sng">
                <a:solidFill>
                  <a:schemeClr val="accent1"/>
                </a:solidFill>
                <a:hlinkClick r:id="rId3">
                  <a:extLst>
                    <a:ext uri="{A12FA001-AC4F-418D-AE19-62706E023703}">
                      <ahyp:hlinkClr val="tx"/>
                    </a:ext>
                  </a:extLst>
                </a:hlinkClick>
              </a:rPr>
              <a:t>Danielson framework</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4">
                  <a:extLst>
                    <a:ext uri="{A12FA001-AC4F-418D-AE19-62706E023703}">
                      <ahyp:hlinkClr val="tx"/>
                    </a:ext>
                  </a:extLst>
                </a:hlinkClick>
              </a:rPr>
              <a:t>CLASS (Classroom Assessment Scoring System)</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5">
                  <a:extLst>
                    <a:ext uri="{A12FA001-AC4F-418D-AE19-62706E023703}">
                      <ahyp:hlinkClr val="tx"/>
                    </a:ext>
                  </a:extLst>
                </a:hlinkClick>
              </a:rPr>
              <a:t>Marzano Teacher Evaluation Model</a:t>
            </a:r>
            <a:endParaRPr b="1">
              <a:solidFill>
                <a:srgbClr val="000000"/>
              </a:solidFill>
            </a:endParaRPr>
          </a:p>
          <a:p>
            <a:pPr indent="-215900" lvl="0" marL="571500" marR="0" rtl="0" algn="l">
              <a:lnSpc>
                <a:spcPct val="90000"/>
              </a:lnSpc>
              <a:spcBef>
                <a:spcPts val="1000"/>
              </a:spcBef>
              <a:spcAft>
                <a:spcPts val="0"/>
              </a:spcAft>
              <a:buClr>
                <a:schemeClr val="accent4"/>
              </a:buClr>
              <a:buSzPts val="2000"/>
              <a:buFont typeface="Arial"/>
              <a:buNone/>
            </a:pPr>
            <a:r>
              <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4"/>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Modulo 5: Valutazione dei metodi di insegnamento e di apprendimento nelle lezioni di informatica </a:t>
            </a:r>
            <a:r>
              <a:rPr lang="en-US"/>
              <a:t>della scuola primaria</a:t>
            </a:r>
            <a:endParaRPr/>
          </a:p>
        </p:txBody>
      </p:sp>
      <p:sp>
        <p:nvSpPr>
          <p:cNvPr id="108" name="Google Shape;108;p4"/>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Unità 5.2: Altri strumenti per valutare le metodologie didattiche nel campo dell’informatica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Bibliografia</a:t>
            </a:r>
            <a:endParaRPr/>
          </a:p>
        </p:txBody>
      </p:sp>
      <p:sp>
        <p:nvSpPr>
          <p:cNvPr id="244" name="Google Shape;244;p42"/>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Danielson, C. (2013). The Framework for Teaching: Evaluation Instrument. Princeton, NJ; The Danielson Group.</a:t>
            </a:r>
            <a:endParaRPr/>
          </a:p>
          <a:p>
            <a:pPr indent="-342900" lvl="0" marL="571500" marR="0" rtl="0" algn="l">
              <a:lnSpc>
                <a:spcPct val="90000"/>
              </a:lnSpc>
              <a:spcBef>
                <a:spcPts val="1000"/>
              </a:spcBef>
              <a:spcAft>
                <a:spcPts val="0"/>
              </a:spcAft>
              <a:buClr>
                <a:schemeClr val="accent4"/>
              </a:buClr>
              <a:buSzPts val="2200"/>
              <a:buFont typeface="Arial"/>
              <a:buChar char="•"/>
            </a:pPr>
            <a:r>
              <a:rPr lang="en-US"/>
              <a:t>Marzano, R. J. (2009). Classroom Management that Works—Research Based Strategies for Every Teacher. New York: Pearson Education Inc.</a:t>
            </a:r>
            <a:endParaRPr/>
          </a:p>
          <a:p>
            <a:pPr indent="-342900" lvl="0" marL="571500" rtl="0" algn="l">
              <a:lnSpc>
                <a:spcPct val="90000"/>
              </a:lnSpc>
              <a:spcBef>
                <a:spcPts val="1000"/>
              </a:spcBef>
              <a:spcAft>
                <a:spcPts val="0"/>
              </a:spcAft>
              <a:buSzPts val="2200"/>
              <a:buChar char="•"/>
            </a:pPr>
            <a:r>
              <a:rPr lang="en-US"/>
              <a:t>Ruth Wood, Shaista Shirazi (2020), A systematic review of Sistemi di risposta del pubblico for teaching and learning in higher education: The student experience. </a:t>
            </a:r>
            <a:r>
              <a:rPr i="1" lang="en-US"/>
              <a:t>Computers &amp; Education</a:t>
            </a:r>
            <a:r>
              <a:rPr lang="en-US"/>
              <a:t>, vol 153, 2020.</a:t>
            </a:r>
            <a:endParaRPr/>
          </a:p>
          <a:p>
            <a:pPr indent="-342900" lvl="0" marL="571500" rtl="0" algn="l">
              <a:lnSpc>
                <a:spcPct val="90000"/>
              </a:lnSpc>
              <a:spcBef>
                <a:spcPts val="1000"/>
              </a:spcBef>
              <a:spcAft>
                <a:spcPts val="0"/>
              </a:spcAft>
              <a:buSzPts val="2200"/>
              <a:buChar char="•"/>
            </a:pPr>
            <a:r>
              <a:rPr lang="en-US"/>
              <a:t>Kardash, N. Using Focus Groups in Education Research and Evaluation Practices. Center for Educational Opportunity Programs, University of Kansas. Available at </a:t>
            </a:r>
            <a:r>
              <a:rPr lang="en-US" u="sng">
                <a:solidFill>
                  <a:schemeClr val="hlink"/>
                </a:solidFill>
                <a:hlinkClick r:id="rId3"/>
              </a:rPr>
              <a:t>https://ceop.ku.edu/using-focus-groups-education-research-and-evaluation-practices</a:t>
            </a:r>
            <a:r>
              <a:rPr lang="en-US"/>
              <a:t>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grpSp>
        <p:nvGrpSpPr>
          <p:cNvPr id="249" name="Google Shape;249;p7"/>
          <p:cNvGrpSpPr/>
          <p:nvPr/>
        </p:nvGrpSpPr>
        <p:grpSpPr>
          <a:xfrm>
            <a:off x="2179811" y="4729766"/>
            <a:ext cx="7832078" cy="1110328"/>
            <a:chOff x="2179603" y="4888792"/>
            <a:chExt cx="7798544" cy="1110328"/>
          </a:xfrm>
        </p:grpSpPr>
        <p:pic>
          <p:nvPicPr>
            <p:cNvPr id="250" name="Google Shape;250;p7"/>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51" name="Google Shape;251;p7"/>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52" name="Google Shape;252;p7"/>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53" name="Google Shape;253;p7"/>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54" name="Google Shape;254;p7"/>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55" name="Google Shape;255;p7"/>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56" name="Google Shape;256;p7"/>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57" name="Google Shape;257;p7"/>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58" name="Google Shape;258;p7"/>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59" name="Google Shape;259;p7"/>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0" name="Google Shape;260;p7"/>
          <p:cNvSpPr txBox="1"/>
          <p:nvPr/>
        </p:nvSpPr>
        <p:spPr>
          <a:xfrm>
            <a:off x="3324150" y="2453100"/>
            <a:ext cx="3173700" cy="652841"/>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Disponibile all’indirizzo: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61" name="Google Shape;261;p7"/>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62" name="Google Shape;262;p7"/>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Questa presentazione è pubblicata su licenza </a:t>
            </a:r>
            <a:r>
              <a:rPr b="1" i="1" lang="en-US" sz="1200" u="none" cap="none" strike="noStrike">
                <a:solidFill>
                  <a:srgbClr val="1D1D1B"/>
                </a:solidFill>
                <a:latin typeface="Calibri"/>
                <a:ea typeface="Calibri"/>
                <a:cs typeface="Calibri"/>
                <a:sym typeface="Calibri"/>
              </a:rPr>
              <a:t>Creative Commons Attribution-NonCommercial-NoDerivs 4.0 International</a:t>
            </a:r>
            <a:r>
              <a:rPr b="1" i="0" lang="en-US" sz="1200" u="none" cap="none" strike="noStrike">
                <a:solidFill>
                  <a:srgbClr val="1D1D1B"/>
                </a:solidFill>
                <a:latin typeface="Calibri"/>
                <a:ea typeface="Calibri"/>
                <a:cs typeface="Calibri"/>
                <a:sym typeface="Calibri"/>
              </a:rPr>
              <a:t>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Risultati di apprendimento</a:t>
            </a:r>
            <a:endParaRPr/>
          </a:p>
        </p:txBody>
      </p:sp>
      <p:sp>
        <p:nvSpPr>
          <p:cNvPr id="114" name="Google Shape;114;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Al termine di questo modulo le e gli insegnanti saranno in grado di:</a:t>
            </a:r>
            <a:br>
              <a:rPr lang="en-US"/>
            </a:br>
            <a:endParaRPr/>
          </a:p>
          <a:p>
            <a:pPr indent="-368300" lvl="1" marL="914400" rtl="0" algn="l">
              <a:lnSpc>
                <a:spcPct val="90000"/>
              </a:lnSpc>
              <a:spcBef>
                <a:spcPts val="500"/>
              </a:spcBef>
              <a:spcAft>
                <a:spcPts val="0"/>
              </a:spcAft>
              <a:buSzPts val="1800"/>
              <a:buChar char="•"/>
            </a:pPr>
            <a:r>
              <a:rPr lang="en-US"/>
              <a:t>Descrivere, sviluppare e analizzare degli strumenti volti a valutare l’attività didattica incentrati sull’efficacia dell’insegnamento, la parità e l’inclusione nel campo dell’informatica tra cui: </a:t>
            </a:r>
            <a:endParaRPr/>
          </a:p>
          <a:p>
            <a:pPr indent="-368300" lvl="2" marL="1371600" rtl="0" algn="l">
              <a:lnSpc>
                <a:spcPct val="90000"/>
              </a:lnSpc>
              <a:spcBef>
                <a:spcPts val="500"/>
              </a:spcBef>
              <a:spcAft>
                <a:spcPts val="0"/>
              </a:spcAft>
              <a:buSzPts val="1440"/>
              <a:buChar char="•"/>
            </a:pPr>
            <a:r>
              <a:rPr lang="en-US"/>
              <a:t>sondaggi e questionari rivolti alle e agli studenti; </a:t>
            </a:r>
            <a:endParaRPr/>
          </a:p>
          <a:p>
            <a:pPr indent="-368300" lvl="2" marL="1371600" rtl="0" algn="l">
              <a:lnSpc>
                <a:spcPct val="90000"/>
              </a:lnSpc>
              <a:spcBef>
                <a:spcPts val="500"/>
              </a:spcBef>
              <a:spcAft>
                <a:spcPts val="0"/>
              </a:spcAft>
              <a:buSzPts val="1440"/>
              <a:buChar char="•"/>
            </a:pPr>
            <a:r>
              <a:rPr lang="en-US"/>
              <a:t>schede di osservazione; </a:t>
            </a:r>
            <a:endParaRPr/>
          </a:p>
          <a:p>
            <a:pPr indent="-368300" lvl="2" marL="1371600" rtl="0" algn="l">
              <a:lnSpc>
                <a:spcPct val="90000"/>
              </a:lnSpc>
              <a:spcBef>
                <a:spcPts val="500"/>
              </a:spcBef>
              <a:spcAft>
                <a:spcPts val="0"/>
              </a:spcAft>
              <a:buSzPts val="1440"/>
              <a:buChar char="•"/>
            </a:pPr>
            <a:r>
              <a:rPr lang="en-US"/>
              <a:t>dati sul rendimento delle e degli studenti; </a:t>
            </a:r>
            <a:endParaRPr/>
          </a:p>
          <a:p>
            <a:pPr indent="-368300" lvl="2" marL="1371600" rtl="0" algn="l">
              <a:lnSpc>
                <a:spcPct val="90000"/>
              </a:lnSpc>
              <a:spcBef>
                <a:spcPts val="500"/>
              </a:spcBef>
              <a:spcAft>
                <a:spcPts val="0"/>
              </a:spcAft>
              <a:buSzPts val="1440"/>
              <a:buChar char="•"/>
            </a:pPr>
            <a:r>
              <a:rPr lang="en-US"/>
              <a:t>interviste e gruppi di discussione.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Diapositiva 1 – Titolo del WP</a:t>
            </a:r>
            <a:endParaRPr/>
          </a:p>
          <a:p>
            <a:pPr indent="-330200" lvl="0" marL="571500" rtl="0" algn="l">
              <a:lnSpc>
                <a:spcPct val="90000"/>
              </a:lnSpc>
              <a:spcBef>
                <a:spcPts val="1000"/>
              </a:spcBef>
              <a:spcAft>
                <a:spcPts val="0"/>
              </a:spcAft>
              <a:buSzPts val="2000"/>
              <a:buChar char="•"/>
            </a:pPr>
            <a:r>
              <a:rPr lang="en-US" sz="2000"/>
              <a:t>Diapositiva 2 – Titolo dell’unità</a:t>
            </a:r>
            <a:endParaRPr/>
          </a:p>
          <a:p>
            <a:pPr indent="-330200" lvl="0" marL="571500" rtl="0" algn="l">
              <a:lnSpc>
                <a:spcPct val="90000"/>
              </a:lnSpc>
              <a:spcBef>
                <a:spcPts val="1000"/>
              </a:spcBef>
              <a:spcAft>
                <a:spcPts val="0"/>
              </a:spcAft>
              <a:buSzPts val="2000"/>
              <a:buChar char="•"/>
            </a:pPr>
            <a:r>
              <a:rPr lang="en-US" sz="2000"/>
              <a:t>Diapositiva 3 – Risultati di apprendimento</a:t>
            </a:r>
            <a:endParaRPr/>
          </a:p>
          <a:p>
            <a:pPr indent="-330200" lvl="0" marL="571500" rtl="0" algn="l">
              <a:lnSpc>
                <a:spcPct val="90000"/>
              </a:lnSpc>
              <a:spcBef>
                <a:spcPts val="1000"/>
              </a:spcBef>
              <a:spcAft>
                <a:spcPts val="0"/>
              </a:spcAft>
              <a:buSzPts val="2000"/>
              <a:buChar char="•"/>
            </a:pPr>
            <a:r>
              <a:rPr lang="en-US" sz="2000"/>
              <a:t>Diapositive 4 &amp; 5 - Contenuti</a:t>
            </a:r>
            <a:endParaRPr/>
          </a:p>
          <a:p>
            <a:pPr indent="-330200" lvl="0" marL="571500" rtl="0" algn="l">
              <a:lnSpc>
                <a:spcPct val="90000"/>
              </a:lnSpc>
              <a:spcBef>
                <a:spcPts val="1000"/>
              </a:spcBef>
              <a:spcAft>
                <a:spcPts val="0"/>
              </a:spcAft>
              <a:buSzPts val="2000"/>
              <a:buChar char="•"/>
            </a:pPr>
            <a:r>
              <a:rPr lang="en-US" sz="2000"/>
              <a:t>Diapositiva 6 - Introduzione</a:t>
            </a:r>
            <a:endParaRPr/>
          </a:p>
          <a:p>
            <a:pPr indent="-330200" lvl="0" marL="571500" rtl="0" algn="l">
              <a:lnSpc>
                <a:spcPct val="90000"/>
              </a:lnSpc>
              <a:spcBef>
                <a:spcPts val="1000"/>
              </a:spcBef>
              <a:spcAft>
                <a:spcPts val="0"/>
              </a:spcAft>
              <a:buSzPts val="2000"/>
              <a:buChar char="•"/>
            </a:pPr>
            <a:r>
              <a:rPr lang="en-US" sz="2000"/>
              <a:t>Diapositiva 7 - Sondaggi e questionari rivolti alle e agli studenti - cosa sono e come utilizzarli</a:t>
            </a:r>
            <a:endParaRPr sz="2000"/>
          </a:p>
          <a:p>
            <a:pPr indent="-330200" lvl="0" marL="571500" rtl="0" algn="l">
              <a:lnSpc>
                <a:spcPct val="90000"/>
              </a:lnSpc>
              <a:spcBef>
                <a:spcPts val="1000"/>
              </a:spcBef>
              <a:spcAft>
                <a:spcPts val="0"/>
              </a:spcAft>
              <a:buSzPts val="2000"/>
              <a:buChar char="•"/>
            </a:pPr>
            <a:r>
              <a:rPr lang="en-US" sz="2000"/>
              <a:t>Diapositiva 8 - Sondaggi e questionari rivolti alle e agli studenti - strumenti</a:t>
            </a:r>
            <a:endParaRPr sz="2000"/>
          </a:p>
          <a:p>
            <a:pPr indent="-330200" lvl="0" marL="571500" rtl="0" algn="l">
              <a:lnSpc>
                <a:spcPct val="90000"/>
              </a:lnSpc>
              <a:spcBef>
                <a:spcPts val="1000"/>
              </a:spcBef>
              <a:spcAft>
                <a:spcPts val="0"/>
              </a:spcAft>
              <a:buSzPts val="2000"/>
              <a:buChar char="•"/>
            </a:pPr>
            <a:r>
              <a:rPr lang="en-US" sz="2000"/>
              <a:t>Diapositiva 9 - Esempi - Google Forms</a:t>
            </a:r>
            <a:endParaRPr sz="2000"/>
          </a:p>
          <a:p>
            <a:pPr indent="-330200" lvl="0" marL="571500" rtl="0" algn="l">
              <a:lnSpc>
                <a:spcPct val="90000"/>
              </a:lnSpc>
              <a:spcBef>
                <a:spcPts val="1000"/>
              </a:spcBef>
              <a:spcAft>
                <a:spcPts val="0"/>
              </a:spcAft>
              <a:buSzPts val="2000"/>
              <a:buChar char="•"/>
            </a:pPr>
            <a:r>
              <a:rPr lang="en-US" sz="2000"/>
              <a:t>Diapositiva 10 - Schede di osservazione</a:t>
            </a:r>
            <a:endParaRPr sz="2000"/>
          </a:p>
          <a:p>
            <a:pPr indent="-330200" lvl="0" marL="571500" rtl="0" algn="l">
              <a:lnSpc>
                <a:spcPct val="90000"/>
              </a:lnSpc>
              <a:spcBef>
                <a:spcPts val="1000"/>
              </a:spcBef>
              <a:spcAft>
                <a:spcPts val="0"/>
              </a:spcAft>
              <a:buSzPts val="2000"/>
              <a:buChar char="•"/>
            </a:pPr>
            <a:r>
              <a:rPr lang="en-US" sz="2000"/>
              <a:t>Diapositiva 11 - Dati sul rendimento delle e degli studenti</a:t>
            </a:r>
            <a:endParaRPr sz="2000"/>
          </a:p>
          <a:p>
            <a:pPr indent="-330200" lvl="0" marL="571500" rtl="0" algn="l">
              <a:lnSpc>
                <a:spcPct val="90000"/>
              </a:lnSpc>
              <a:spcBef>
                <a:spcPts val="1000"/>
              </a:spcBef>
              <a:spcAft>
                <a:spcPts val="0"/>
              </a:spcAft>
              <a:buSzPts val="2000"/>
              <a:buChar char="•"/>
            </a:pPr>
            <a:r>
              <a:rPr lang="en-US" sz="2000"/>
              <a:t>Diapositiva 12 - Sistemi di risposta del pubblico</a:t>
            </a:r>
            <a:endParaRPr sz="2000"/>
          </a:p>
          <a:p>
            <a:pPr indent="-330200" lvl="0" marL="571500" rtl="0" algn="l">
              <a:lnSpc>
                <a:spcPct val="90000"/>
              </a:lnSpc>
              <a:spcBef>
                <a:spcPts val="1000"/>
              </a:spcBef>
              <a:spcAft>
                <a:spcPts val="0"/>
              </a:spcAft>
              <a:buSzPts val="2000"/>
              <a:buChar char="•"/>
            </a:pPr>
            <a:r>
              <a:rPr lang="en-US" sz="2000"/>
              <a:t>Diapositiva 13 - Esempi -AudIT</a:t>
            </a:r>
            <a:endParaRPr sz="2000"/>
          </a:p>
          <a:p>
            <a:pPr indent="-330200" lvl="0" marL="571500" rtl="0" algn="l">
              <a:lnSpc>
                <a:spcPct val="90000"/>
              </a:lnSpc>
              <a:spcBef>
                <a:spcPts val="1000"/>
              </a:spcBef>
              <a:spcAft>
                <a:spcPts val="0"/>
              </a:spcAft>
              <a:buSzPts val="2000"/>
              <a:buChar char="•"/>
            </a:pPr>
            <a:r>
              <a:rPr lang="en-US" sz="2000"/>
              <a:t>Diapositiva 14 - Interviste/gruppi di discussione</a:t>
            </a:r>
            <a:endParaRPr sz="2000"/>
          </a:p>
          <a:p>
            <a:pPr indent="-330200" lvl="0" marL="571500" rtl="0" algn="l">
              <a:lnSpc>
                <a:spcPct val="90000"/>
              </a:lnSpc>
              <a:spcBef>
                <a:spcPts val="1000"/>
              </a:spcBef>
              <a:spcAft>
                <a:spcPts val="0"/>
              </a:spcAft>
              <a:buSzPts val="2000"/>
              <a:buChar char="•"/>
            </a:pPr>
            <a:r>
              <a:rPr lang="en-US" sz="2000"/>
              <a:t>Diapositiva 15 - Attività di gruppo #1 - Strumenti utilizzati ed esperienze</a:t>
            </a:r>
            <a:endParaRPr sz="2000"/>
          </a:p>
        </p:txBody>
      </p:sp>
      <p:sp>
        <p:nvSpPr>
          <p:cNvPr id="120" name="Google Shape;120;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Contenuti (1/2)</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354cee9ef4c_1_5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Contents (2/2)</a:t>
            </a:r>
            <a:endParaRPr/>
          </a:p>
        </p:txBody>
      </p:sp>
      <p:sp>
        <p:nvSpPr>
          <p:cNvPr id="126" name="Google Shape;126;g354cee9ef4c_1_55"/>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Diapositiva 16 - RIflessioni e discussioni</a:t>
            </a:r>
            <a:endParaRPr sz="2000"/>
          </a:p>
          <a:p>
            <a:pPr indent="-330200" lvl="0" marL="571500" rtl="0" algn="l">
              <a:lnSpc>
                <a:spcPct val="90000"/>
              </a:lnSpc>
              <a:spcBef>
                <a:spcPts val="1000"/>
              </a:spcBef>
              <a:spcAft>
                <a:spcPts val="0"/>
              </a:spcAft>
              <a:buSzPts val="2000"/>
              <a:buChar char="•"/>
            </a:pPr>
            <a:r>
              <a:rPr lang="en-US" sz="2000"/>
              <a:t>Diapositiva 17 - Compiti a casa</a:t>
            </a:r>
            <a:endParaRPr sz="2000"/>
          </a:p>
          <a:p>
            <a:pPr indent="-330200" lvl="0" marL="571500" rtl="0" algn="l">
              <a:lnSpc>
                <a:spcPct val="90000"/>
              </a:lnSpc>
              <a:spcBef>
                <a:spcPts val="1000"/>
              </a:spcBef>
              <a:spcAft>
                <a:spcPts val="0"/>
              </a:spcAft>
              <a:buSzPts val="2000"/>
              <a:buChar char="•"/>
            </a:pPr>
            <a:r>
              <a:rPr lang="en-US" sz="2000"/>
              <a:t>Diapositiva 18 – Risorse aggiuntive</a:t>
            </a:r>
            <a:endParaRPr sz="2000"/>
          </a:p>
          <a:p>
            <a:pPr indent="-330200" lvl="0" marL="571500" rtl="0" algn="l">
              <a:lnSpc>
                <a:spcPct val="90000"/>
              </a:lnSpc>
              <a:spcBef>
                <a:spcPts val="1000"/>
              </a:spcBef>
              <a:spcAft>
                <a:spcPts val="0"/>
              </a:spcAft>
              <a:buSzPts val="2000"/>
              <a:buChar char="•"/>
            </a:pPr>
            <a:r>
              <a:rPr lang="en-US" sz="2000"/>
              <a:t>Diapositiva 19 - Bibliografia</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Introduzione</a:t>
            </a:r>
            <a:endParaRPr/>
          </a:p>
        </p:txBody>
      </p:sp>
      <p:sp>
        <p:nvSpPr>
          <p:cNvPr id="133" name="Google Shape;133;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Incoraggiare la riflessione sull’attività didattica è essenziale per permettere al personale docente di continuare a crescere. </a:t>
            </a:r>
            <a:endParaRPr/>
          </a:p>
          <a:p>
            <a:pPr indent="-342900" lvl="0" marL="571500" marR="0" rtl="0" algn="l">
              <a:lnSpc>
                <a:spcPct val="90000"/>
              </a:lnSpc>
              <a:spcBef>
                <a:spcPts val="1000"/>
              </a:spcBef>
              <a:spcAft>
                <a:spcPts val="0"/>
              </a:spcAft>
              <a:buClr>
                <a:schemeClr val="accent4"/>
              </a:buClr>
              <a:buSzPts val="2200"/>
              <a:buFont typeface="Arial"/>
              <a:buChar char="•"/>
            </a:pPr>
            <a:r>
              <a:rPr lang="en-US"/>
              <a:t>Imparando a interpretare e ad agire sulla base dei risultati della valutazione, le e gli insegnanti possono creare degli </a:t>
            </a:r>
            <a:r>
              <a:rPr b="1" lang="en-US"/>
              <a:t>ambienti di apprendimento più inclusivi, coinvolgenti ed efficaci. </a:t>
            </a:r>
            <a:endParaRPr b="1"/>
          </a:p>
          <a:p>
            <a:pPr indent="-342900" lvl="0" marL="571500" marR="0" rtl="0" algn="l">
              <a:lnSpc>
                <a:spcPct val="90000"/>
              </a:lnSpc>
              <a:spcBef>
                <a:spcPts val="1000"/>
              </a:spcBef>
              <a:spcAft>
                <a:spcPts val="0"/>
              </a:spcAft>
              <a:buClr>
                <a:schemeClr val="accent4"/>
              </a:buClr>
              <a:buSzPts val="2200"/>
              <a:buFont typeface="Arial"/>
              <a:buChar char="•"/>
            </a:pPr>
            <a:r>
              <a:rPr lang="en-US"/>
              <a:t>Nel corso delle lezioni precedenti abbiamo preso in esame:</a:t>
            </a:r>
            <a:endParaRPr/>
          </a:p>
          <a:p>
            <a:pPr indent="-368300" lvl="1" marL="914400" rtl="0" algn="l">
              <a:lnSpc>
                <a:spcPct val="90000"/>
              </a:lnSpc>
              <a:spcBef>
                <a:spcPts val="500"/>
              </a:spcBef>
              <a:spcAft>
                <a:spcPts val="0"/>
              </a:spcAft>
              <a:buSzPts val="1800"/>
              <a:buChar char="•"/>
            </a:pPr>
            <a:r>
              <a:rPr lang="en-US"/>
              <a:t>criteri, liste di controllo e griglie di valutazione; </a:t>
            </a:r>
            <a:endParaRPr/>
          </a:p>
          <a:p>
            <a:pPr indent="-368300" lvl="1" marL="914400" rtl="0" algn="l">
              <a:lnSpc>
                <a:spcPct val="90000"/>
              </a:lnSpc>
              <a:spcBef>
                <a:spcPts val="500"/>
              </a:spcBef>
              <a:spcAft>
                <a:spcPts val="0"/>
              </a:spcAft>
              <a:buSzPts val="1800"/>
              <a:buChar char="•"/>
            </a:pPr>
            <a:r>
              <a:rPr lang="en-US"/>
              <a:t>diari di apprendimento; </a:t>
            </a:r>
            <a:endParaRPr/>
          </a:p>
          <a:p>
            <a:pPr indent="-368300" lvl="1" marL="914400" rtl="0" algn="l">
              <a:lnSpc>
                <a:spcPct val="90000"/>
              </a:lnSpc>
              <a:spcBef>
                <a:spcPts val="500"/>
              </a:spcBef>
              <a:spcAft>
                <a:spcPts val="0"/>
              </a:spcAft>
              <a:buSzPts val="1800"/>
              <a:buChar char="•"/>
            </a:pPr>
            <a:r>
              <a:rPr lang="en-US"/>
              <a:t>videoregistrazioni. </a:t>
            </a:r>
            <a:br>
              <a:rPr lang="en-US"/>
            </a:br>
            <a:endParaRPr/>
          </a:p>
          <a:p>
            <a:pPr indent="-342900" lvl="0" marL="571500" rtl="0" algn="l">
              <a:lnSpc>
                <a:spcPct val="90000"/>
              </a:lnSpc>
              <a:spcBef>
                <a:spcPts val="1000"/>
              </a:spcBef>
              <a:spcAft>
                <a:spcPts val="0"/>
              </a:spcAft>
              <a:buSzPts val="2200"/>
              <a:buChar char="•"/>
            </a:pPr>
            <a:r>
              <a:rPr lang="en-US"/>
              <a:t>Adesso vedremo insieme gli strumenti che si possono utilizzare </a:t>
            </a:r>
            <a:r>
              <a:rPr b="1" lang="en-US"/>
              <a:t>con l'aiuto di studenti o colleghi:</a:t>
            </a:r>
            <a:endParaRPr/>
          </a:p>
          <a:p>
            <a:pPr indent="-342900" lvl="1" marL="1028700" rtl="0" algn="l">
              <a:lnSpc>
                <a:spcPct val="90000"/>
              </a:lnSpc>
              <a:spcBef>
                <a:spcPts val="1000"/>
              </a:spcBef>
              <a:spcAft>
                <a:spcPts val="0"/>
              </a:spcAft>
              <a:buSzPts val="2200"/>
              <a:buChar char="•"/>
            </a:pPr>
            <a:r>
              <a:rPr b="1" lang="en-US"/>
              <a:t>sondaggi e questionari rivolti a studenti; </a:t>
            </a:r>
            <a:endParaRPr/>
          </a:p>
          <a:p>
            <a:pPr indent="-342900" lvl="1" marL="1028700" rtl="0" algn="l">
              <a:lnSpc>
                <a:spcPct val="90000"/>
              </a:lnSpc>
              <a:spcBef>
                <a:spcPts val="1000"/>
              </a:spcBef>
              <a:spcAft>
                <a:spcPts val="0"/>
              </a:spcAft>
              <a:buSzPts val="2200"/>
              <a:buChar char="•"/>
            </a:pPr>
            <a:r>
              <a:rPr b="1" lang="en-US"/>
              <a:t>schede di osservazione; </a:t>
            </a:r>
            <a:endParaRPr/>
          </a:p>
          <a:p>
            <a:pPr indent="-342900" lvl="1" marL="1028700" rtl="0" algn="l">
              <a:lnSpc>
                <a:spcPct val="90000"/>
              </a:lnSpc>
              <a:spcBef>
                <a:spcPts val="1000"/>
              </a:spcBef>
              <a:spcAft>
                <a:spcPts val="0"/>
              </a:spcAft>
              <a:buSzPts val="2200"/>
              <a:buChar char="•"/>
            </a:pPr>
            <a:r>
              <a:rPr b="1" lang="en-US"/>
              <a:t>dati sul rendimento delle e degli studenti; </a:t>
            </a:r>
            <a:endParaRPr/>
          </a:p>
          <a:p>
            <a:pPr indent="-342900" lvl="1" marL="1028700" rtl="0" algn="l">
              <a:lnSpc>
                <a:spcPct val="90000"/>
              </a:lnSpc>
              <a:spcBef>
                <a:spcPts val="1000"/>
              </a:spcBef>
              <a:spcAft>
                <a:spcPts val="0"/>
              </a:spcAft>
              <a:buSzPts val="2200"/>
              <a:buChar char="•"/>
            </a:pPr>
            <a:r>
              <a:rPr b="1" lang="en-US"/>
              <a:t>interviste/gruppi di discussione</a:t>
            </a:r>
            <a:endParaRPr b="1"/>
          </a:p>
        </p:txBody>
      </p:sp>
      <p:pic>
        <p:nvPicPr>
          <p:cNvPr descr="Slika na kojoj se prikazuje odijevanje, osoba, obuća, namještaj&#10;&#10;Sadržaj koji je generirala umjetna inteligencija možda nije točan." id="134" name="Google Shape;134;p9"/>
          <p:cNvPicPr preferRelativeResize="0"/>
          <p:nvPr/>
        </p:nvPicPr>
        <p:blipFill rotWithShape="1">
          <a:blip r:embed="rId3">
            <a:alphaModFix/>
          </a:blip>
          <a:srcRect b="0" l="0" r="0" t="0"/>
          <a:stretch/>
        </p:blipFill>
        <p:spPr>
          <a:xfrm>
            <a:off x="5946319" y="4552733"/>
            <a:ext cx="6096002" cy="2199131"/>
          </a:xfrm>
          <a:prstGeom prst="rect">
            <a:avLst/>
          </a:prstGeom>
          <a:noFill/>
          <a:ln>
            <a:noFill/>
          </a:ln>
        </p:spPr>
      </p:pic>
      <p:sp>
        <p:nvSpPr>
          <p:cNvPr id="135" name="Google Shape;135;p9"/>
          <p:cNvSpPr txBox="1"/>
          <p:nvPr/>
        </p:nvSpPr>
        <p:spPr>
          <a:xfrm>
            <a:off x="10185172" y="466003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4317d68e50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2800"/>
              <a:t>Sondaggi e questionari rivolti alle e agli studenti - cosa sono e come utilizzarli</a:t>
            </a:r>
            <a:endParaRPr sz="2800"/>
          </a:p>
        </p:txBody>
      </p:sp>
      <p:sp>
        <p:nvSpPr>
          <p:cNvPr id="142" name="Google Shape;142;g34317d68e50_0_24"/>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Potete ricevere delle indicazioni sull’efficacia, il grado di coinvolgimento e la chiarezza delle vostre lezioni </a:t>
            </a:r>
            <a:r>
              <a:rPr b="1" lang="en-US"/>
              <a:t>direttamente dalle vostre classi. </a:t>
            </a:r>
            <a:endParaRPr b="1"/>
          </a:p>
          <a:p>
            <a:pPr indent="-342900" lvl="0" marL="571500" rtl="0" algn="l">
              <a:lnSpc>
                <a:spcPct val="90000"/>
              </a:lnSpc>
              <a:spcBef>
                <a:spcPts val="1000"/>
              </a:spcBef>
              <a:spcAft>
                <a:spcPts val="0"/>
              </a:spcAft>
              <a:buClr>
                <a:srgbClr val="000000"/>
              </a:buClr>
              <a:buSzPts val="2200"/>
              <a:buChar char="•"/>
            </a:pPr>
            <a:r>
              <a:rPr lang="en-US">
                <a:solidFill>
                  <a:srgbClr val="000000"/>
                </a:solidFill>
              </a:rPr>
              <a:t>Tipologie di sondaggi:</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questionari con risposte basate sulla scala di Likert (ad es., assolutamente d’accordo/assolutamente in disaccordo); </a:t>
            </a:r>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domande a risposta aperta; </a:t>
            </a:r>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un mix di entrambe. </a:t>
            </a:r>
            <a:br>
              <a:rPr lang="en-US">
                <a:solidFill>
                  <a:srgbClr val="000000"/>
                </a:solidFill>
              </a:rPr>
            </a:br>
            <a:endParaRPr>
              <a:solidFill>
                <a:srgbClr val="000000"/>
              </a:solidFill>
            </a:endParaRPr>
          </a:p>
          <a:p>
            <a:pPr indent="-342900" lvl="0" marL="571500" rtl="0" algn="l">
              <a:lnSpc>
                <a:spcPct val="90000"/>
              </a:lnSpc>
              <a:spcBef>
                <a:spcPts val="1000"/>
              </a:spcBef>
              <a:spcAft>
                <a:spcPts val="0"/>
              </a:spcAft>
              <a:buSzPts val="2200"/>
              <a:buChar char="•"/>
            </a:pPr>
            <a:r>
              <a:rPr lang="en-US"/>
              <a:t>Temi comuni:</a:t>
            </a:r>
            <a:endParaRPr/>
          </a:p>
          <a:p>
            <a:pPr indent="-368300" lvl="1" marL="914400" rtl="0" algn="l">
              <a:lnSpc>
                <a:spcPct val="90000"/>
              </a:lnSpc>
              <a:spcBef>
                <a:spcPts val="500"/>
              </a:spcBef>
              <a:spcAft>
                <a:spcPts val="0"/>
              </a:spcAft>
              <a:buSzPts val="1800"/>
              <a:buChar char="•"/>
            </a:pPr>
            <a:r>
              <a:rPr b="1" lang="en-US"/>
              <a:t>Chiarezza delle spiegazioni </a:t>
            </a:r>
            <a:r>
              <a:rPr lang="en-US"/>
              <a:t>– Ho capito quello che ha detto l’insegnante?</a:t>
            </a:r>
            <a:endParaRPr/>
          </a:p>
          <a:p>
            <a:pPr indent="-368300" lvl="1" marL="914400" rtl="0" algn="l">
              <a:lnSpc>
                <a:spcPct val="90000"/>
              </a:lnSpc>
              <a:spcBef>
                <a:spcPts val="500"/>
              </a:spcBef>
              <a:spcAft>
                <a:spcPts val="0"/>
              </a:spcAft>
              <a:buSzPts val="1800"/>
              <a:buChar char="•"/>
            </a:pPr>
            <a:r>
              <a:rPr b="1" lang="en-US"/>
              <a:t>Coinvolgimento </a:t>
            </a:r>
            <a:r>
              <a:rPr lang="en-US"/>
              <a:t>– La lezione è interessante per me?</a:t>
            </a:r>
            <a:endParaRPr/>
          </a:p>
          <a:p>
            <a:pPr indent="-368300" lvl="1" marL="914400" rtl="0" algn="l">
              <a:lnSpc>
                <a:spcPct val="90000"/>
              </a:lnSpc>
              <a:spcBef>
                <a:spcPts val="500"/>
              </a:spcBef>
              <a:spcAft>
                <a:spcPts val="0"/>
              </a:spcAft>
              <a:buSzPts val="1800"/>
              <a:buChar char="•"/>
            </a:pPr>
            <a:r>
              <a:rPr b="1" lang="en-US"/>
              <a:t>Supporto</a:t>
            </a:r>
            <a:r>
              <a:rPr lang="en-US"/>
              <a:t> – L’insegnante mi aiuta quando non capisco qualcosa?</a:t>
            </a:r>
            <a:endParaRPr/>
          </a:p>
          <a:p>
            <a:pPr indent="-368300" lvl="1" marL="914400" rtl="0" algn="l">
              <a:lnSpc>
                <a:spcPct val="90000"/>
              </a:lnSpc>
              <a:spcBef>
                <a:spcPts val="500"/>
              </a:spcBef>
              <a:spcAft>
                <a:spcPts val="0"/>
              </a:spcAft>
              <a:buSzPts val="1800"/>
              <a:buChar char="•"/>
            </a:pPr>
            <a:r>
              <a:rPr b="1" lang="en-US"/>
              <a:t>Atmosfera in classe </a:t>
            </a:r>
            <a:r>
              <a:rPr lang="en-US"/>
              <a:t>– Mi sento al sicuro?</a:t>
            </a:r>
            <a:endParaRPr/>
          </a:p>
          <a:p>
            <a:pPr indent="-368300" lvl="1" marL="914400" rtl="0" algn="l">
              <a:lnSpc>
                <a:spcPct val="90000"/>
              </a:lnSpc>
              <a:spcBef>
                <a:spcPts val="500"/>
              </a:spcBef>
              <a:spcAft>
                <a:spcPts val="0"/>
              </a:spcAft>
              <a:buSzPts val="1800"/>
              <a:buChar char="•"/>
            </a:pPr>
            <a:r>
              <a:rPr b="1" lang="en-US"/>
              <a:t>Partecipazione</a:t>
            </a:r>
            <a:r>
              <a:rPr lang="en-US"/>
              <a:t> – Ho la possibilità di porre delle domande?</a:t>
            </a:r>
            <a:endParaRPr/>
          </a:p>
          <a:p>
            <a:pPr indent="-368300" lvl="1" marL="914400" rtl="0" algn="l">
              <a:lnSpc>
                <a:spcPct val="90000"/>
              </a:lnSpc>
              <a:spcBef>
                <a:spcPts val="500"/>
              </a:spcBef>
              <a:spcAft>
                <a:spcPts val="0"/>
              </a:spcAft>
              <a:buSzPts val="1800"/>
              <a:buChar char="•"/>
            </a:pPr>
            <a:r>
              <a:rPr b="1" lang="en-US"/>
              <a:t>Struttura della lezione </a:t>
            </a:r>
            <a:r>
              <a:rPr lang="en-US"/>
              <a:t>– So che cosa ci si aspetta da me?</a:t>
            </a:r>
            <a:endParaRPr/>
          </a:p>
          <a:p>
            <a:pPr indent="0" lvl="0" marL="571500" rtl="0" algn="l">
              <a:lnSpc>
                <a:spcPct val="90000"/>
              </a:lnSpc>
              <a:spcBef>
                <a:spcPts val="1000"/>
              </a:spcBef>
              <a:spcAft>
                <a:spcPts val="0"/>
              </a:spcAft>
              <a:buSzPts val="2200"/>
              <a:buNone/>
            </a:pPr>
            <a:r>
              <a:t/>
            </a:r>
            <a:endParaRPr b="1">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43" name="Google Shape;143;g34317d68e50_0_24" title="6269310.jpg"/>
          <p:cNvPicPr preferRelativeResize="0"/>
          <p:nvPr/>
        </p:nvPicPr>
        <p:blipFill rotWithShape="1">
          <a:blip r:embed="rId3">
            <a:alphaModFix/>
          </a:blip>
          <a:srcRect b="0" l="0" r="0" t="0"/>
          <a:stretch/>
        </p:blipFill>
        <p:spPr>
          <a:xfrm>
            <a:off x="8890275" y="3429000"/>
            <a:ext cx="3029825" cy="3029825"/>
          </a:xfrm>
          <a:prstGeom prst="rect">
            <a:avLst/>
          </a:prstGeom>
          <a:noFill/>
          <a:ln>
            <a:noFill/>
          </a:ln>
        </p:spPr>
      </p:pic>
      <p:sp>
        <p:nvSpPr>
          <p:cNvPr id="144" name="Google Shape;144;g34317d68e50_0_24"/>
          <p:cNvSpPr txBox="1"/>
          <p:nvPr/>
        </p:nvSpPr>
        <p:spPr>
          <a:xfrm>
            <a:off x="9478691"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47a9509dc2_0_1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Sondaggi e questionari rivolti alle e agli studenti - strumenti</a:t>
            </a:r>
            <a:endParaRPr/>
          </a:p>
        </p:txBody>
      </p:sp>
      <p:sp>
        <p:nvSpPr>
          <p:cNvPr id="151" name="Google Shape;151;g347a9509dc2_0_13"/>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È possibile: </a:t>
            </a:r>
            <a:endParaRPr/>
          </a:p>
          <a:p>
            <a:pPr indent="-368300" lvl="1" marL="914400" rtl="0" algn="l">
              <a:lnSpc>
                <a:spcPct val="90000"/>
              </a:lnSpc>
              <a:spcBef>
                <a:spcPts val="500"/>
              </a:spcBef>
              <a:spcAft>
                <a:spcPts val="0"/>
              </a:spcAft>
              <a:buSzPts val="1800"/>
              <a:buChar char="•"/>
            </a:pPr>
            <a:r>
              <a:rPr b="1" lang="en-US"/>
              <a:t>utilizzare dei questionari cartacei; </a:t>
            </a:r>
            <a:endParaRPr b="1"/>
          </a:p>
          <a:p>
            <a:pPr indent="-368300" lvl="1" marL="914400" rtl="0" algn="l">
              <a:lnSpc>
                <a:spcPct val="90000"/>
              </a:lnSpc>
              <a:spcBef>
                <a:spcPts val="500"/>
              </a:spcBef>
              <a:spcAft>
                <a:spcPts val="0"/>
              </a:spcAft>
              <a:buSzPts val="1800"/>
              <a:buChar char="•"/>
            </a:pPr>
            <a:r>
              <a:rPr lang="en-US"/>
              <a:t>servirsi di questionari online utilizzando </a:t>
            </a:r>
            <a:r>
              <a:rPr lang="en-US" u="sng">
                <a:solidFill>
                  <a:srgbClr val="1155CC"/>
                </a:solidFill>
                <a:hlinkClick r:id="rId3">
                  <a:extLst>
                    <a:ext uri="{A12FA001-AC4F-418D-AE19-62706E023703}">
                      <ahyp:hlinkClr val="tx"/>
                    </a:ext>
                  </a:extLst>
                </a:hlinkClick>
              </a:rPr>
              <a:t>Google Forms</a:t>
            </a:r>
            <a:r>
              <a:rPr lang="en-US">
                <a:solidFill>
                  <a:srgbClr val="000000"/>
                </a:solidFill>
              </a:rPr>
              <a:t>, </a:t>
            </a:r>
            <a:r>
              <a:rPr lang="en-US" u="sng">
                <a:solidFill>
                  <a:srgbClr val="1155CC"/>
                </a:solidFill>
                <a:hlinkClick r:id="rId4">
                  <a:extLst>
                    <a:ext uri="{A12FA001-AC4F-418D-AE19-62706E023703}">
                      <ahyp:hlinkClr val="tx"/>
                    </a:ext>
                  </a:extLst>
                </a:hlinkClick>
              </a:rPr>
              <a:t>Microsoft Forms</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Ricorrere a dei sistemi di gestione dell’apprendimento </a:t>
            </a:r>
            <a:r>
              <a:rPr lang="en-US">
                <a:solidFill>
                  <a:srgbClr val="000000"/>
                </a:solidFill>
              </a:rPr>
              <a:t>come </a:t>
            </a:r>
            <a:r>
              <a:rPr lang="en-US" u="sng">
                <a:solidFill>
                  <a:schemeClr val="hlink"/>
                </a:solidFill>
                <a:hlinkClick r:id="rId5"/>
              </a:rPr>
              <a:t>Moodle</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con questionari predefiniti come</a:t>
            </a:r>
            <a:br>
              <a:rPr lang="en-US">
                <a:solidFill>
                  <a:srgbClr val="000000"/>
                </a:solidFill>
              </a:rPr>
            </a:br>
            <a:r>
              <a:rPr lang="en-US">
                <a:solidFill>
                  <a:srgbClr val="000000"/>
                </a:solidFill>
              </a:rPr>
              <a:t>COLLES (Constructivist On-Line Learning Environment Survey)</a:t>
            </a:r>
            <a:br>
              <a:rPr lang="en-US">
                <a:solidFill>
                  <a:srgbClr val="000000"/>
                </a:solidFill>
              </a:rPr>
            </a:br>
            <a:r>
              <a:rPr lang="en-US">
                <a:solidFill>
                  <a:srgbClr val="000000"/>
                </a:solidFill>
              </a:rPr>
              <a:t>ATTLS (Attitudes to Thinking and Learning Survey)</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o progettarne uno personalizzato</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utilizzare dei sistemi di risposta del pubblico come </a:t>
            </a:r>
            <a:r>
              <a:rPr lang="en-US" u="sng">
                <a:solidFill>
                  <a:schemeClr val="hlink"/>
                </a:solidFill>
                <a:hlinkClick r:id="rId6"/>
              </a:rPr>
              <a:t>Kahoot</a:t>
            </a:r>
            <a:r>
              <a:rPr lang="en-US">
                <a:solidFill>
                  <a:srgbClr val="000000"/>
                </a:solidFill>
              </a:rPr>
              <a:t>, </a:t>
            </a:r>
            <a:r>
              <a:rPr lang="en-US" u="sng">
                <a:solidFill>
                  <a:schemeClr val="hlink"/>
                </a:solidFill>
                <a:hlinkClick r:id="rId7"/>
              </a:rPr>
              <a:t>Mentimeter</a:t>
            </a:r>
            <a:r>
              <a:rPr lang="en-US">
                <a:solidFill>
                  <a:srgbClr val="000000"/>
                </a:solidFill>
              </a:rPr>
              <a:t>, </a:t>
            </a:r>
            <a:r>
              <a:rPr lang="en-US" u="sng">
                <a:solidFill>
                  <a:schemeClr val="hlink"/>
                </a:solidFill>
                <a:hlinkClick r:id="rId8"/>
              </a:rPr>
              <a:t>AudIT</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condividendoli utilizzando un codice </a:t>
            </a:r>
            <a:r>
              <a:rPr lang="en-US" u="sng">
                <a:solidFill>
                  <a:schemeClr val="hlink"/>
                </a:solidFill>
                <a:hlinkClick r:id="rId9"/>
              </a:rPr>
              <a:t>QR</a:t>
            </a:r>
            <a:r>
              <a:rPr lang="en-US" u="sng">
                <a:solidFill>
                  <a:schemeClr val="hlink"/>
                </a:solidFill>
              </a:rPr>
              <a:t>;</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Gli strumenti digitali consentono di rielaborare più facilmente i risultati. </a:t>
            </a:r>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Il modello 3-2-1 </a:t>
            </a:r>
            <a:r>
              <a:rPr lang="en-US">
                <a:solidFill>
                  <a:srgbClr val="000000"/>
                </a:solidFill>
              </a:rPr>
              <a:t>– uno strumento utile per elaborare delle riflessioni strutturate (chiede alle e agli studenti di indicare 3 cose che hanno imparato, 2 cose che hanno trovato interessanti o vogliono approfondire e 1 domanda)</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un articolo in un minuto </a:t>
            </a:r>
            <a:r>
              <a:rPr lang="en-US">
                <a:solidFill>
                  <a:srgbClr val="000000"/>
                </a:solidFill>
              </a:rPr>
              <a:t>(una breve risposta scritta a una domanda posta dall’insegnante, da preparare in un minute. Di solito questa attività viene svolta al termine della lezione e si concentra sui concetti chiave o su aspetti complessi). </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b="1" lang="en-US">
                <a:solidFill>
                  <a:srgbClr val="000000"/>
                </a:solidFill>
              </a:rPr>
              <a:t>I questionari anonimi </a:t>
            </a:r>
            <a:r>
              <a:rPr lang="en-US">
                <a:solidFill>
                  <a:srgbClr val="000000"/>
                </a:solidFill>
              </a:rPr>
              <a:t>incoraggiano a dare </a:t>
            </a:r>
            <a:r>
              <a:rPr b="1" lang="en-US">
                <a:solidFill>
                  <a:srgbClr val="000000"/>
                </a:solidFill>
              </a:rPr>
              <a:t>risposte oneste</a:t>
            </a:r>
            <a:endParaRPr b="1">
              <a:solidFill>
                <a:srgbClr val="000000"/>
              </a:solidFill>
            </a:endParaRPr>
          </a:p>
          <a:p>
            <a:pPr indent="0" lvl="0" marL="571500" rtl="0" algn="l">
              <a:lnSpc>
                <a:spcPct val="90000"/>
              </a:lnSpc>
              <a:spcBef>
                <a:spcPts val="1000"/>
              </a:spcBef>
              <a:spcAft>
                <a:spcPts val="0"/>
              </a:spcAft>
              <a:buSzPts val="2200"/>
              <a:buNone/>
            </a:pPr>
            <a:r>
              <a:t/>
            </a:r>
            <a:endParaRPr>
              <a:solidFill>
                <a:srgbClr val="000000"/>
              </a:solidFill>
            </a:endParaRPr>
          </a:p>
          <a:p>
            <a:pPr indent="0" lvl="0" marL="0" rtl="0" algn="l">
              <a:lnSpc>
                <a:spcPct val="90000"/>
              </a:lnSpc>
              <a:spcBef>
                <a:spcPts val="1000"/>
              </a:spcBef>
              <a:spcAft>
                <a:spcPts val="0"/>
              </a:spcAft>
              <a:buSzPts val="2200"/>
              <a:buNone/>
            </a:pPr>
            <a:r>
              <a:t/>
            </a:r>
            <a:endParaRPr>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347a9509dc2_0_8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Esempi - Google Forms</a:t>
            </a:r>
            <a:endParaRPr/>
          </a:p>
        </p:txBody>
      </p:sp>
      <p:sp>
        <p:nvSpPr>
          <p:cNvPr id="158" name="Google Shape;158;g347a9509dc2_0_8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Accedete al vostro account Gmail e </a:t>
            </a:r>
            <a:r>
              <a:rPr b="1" lang="en-US">
                <a:solidFill>
                  <a:srgbClr val="000000"/>
                </a:solidFill>
              </a:rPr>
              <a:t>aprite Google disk</a:t>
            </a:r>
            <a:endParaRPr b="1">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Cliccate su </a:t>
            </a:r>
            <a:r>
              <a:rPr b="1" i="1" lang="en-US">
                <a:solidFill>
                  <a:srgbClr val="000000"/>
                </a:solidFill>
              </a:rPr>
              <a:t>Nuovo &gt; Fogli Google</a:t>
            </a:r>
            <a:endParaRPr b="1" i="1">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Scrivete una </a:t>
            </a:r>
            <a:r>
              <a:rPr b="1" lang="en-US">
                <a:solidFill>
                  <a:srgbClr val="000000"/>
                </a:solidFill>
              </a:rPr>
              <a:t>descrizione del sondaggio </a:t>
            </a:r>
            <a:r>
              <a:rPr lang="en-US">
                <a:solidFill>
                  <a:srgbClr val="000000"/>
                </a:solidFill>
              </a:rPr>
              <a:t>affinché le e gli studenti sappiano che cosa ci si aspetta da loro. </a:t>
            </a:r>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Componete un questionario con </a:t>
            </a:r>
            <a:r>
              <a:rPr b="1" lang="en-US">
                <a:solidFill>
                  <a:srgbClr val="000000"/>
                </a:solidFill>
              </a:rPr>
              <a:t>domande a risposta multipla, domande a risposta aperta e griglie</a:t>
            </a:r>
            <a:r>
              <a:rPr lang="en-US">
                <a:solidFill>
                  <a:srgbClr val="000000"/>
                </a:solidFill>
              </a:rPr>
              <a:t>:</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Capisco quello che l’insegnante spiega?</a:t>
            </a:r>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La lezione è interessante per me?</a:t>
            </a:r>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L’insegnante mi aiuta quando non capisco qualcosa?</a:t>
            </a:r>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Mi sento al sicuro?</a:t>
            </a:r>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Ho la possibilità di partecipare alla lezione e porre domande?</a:t>
            </a:r>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So che cosa ci si aspetta da me durante la lezione? </a:t>
            </a:r>
            <a:br>
              <a:rPr lang="en-US">
                <a:solidFill>
                  <a:srgbClr val="000000"/>
                </a:solidFill>
              </a:rPr>
            </a:br>
            <a:r>
              <a:rPr lang="en-US">
                <a:solidFill>
                  <a:srgbClr val="000000"/>
                </a:solidFill>
              </a:rPr>
              <a:t>Ricorri alla scala di Likert</a:t>
            </a:r>
            <a:br>
              <a:rPr lang="en-US">
                <a:solidFill>
                  <a:srgbClr val="000000"/>
                </a:solidFill>
              </a:rPr>
            </a:br>
            <a:r>
              <a:rPr i="1" lang="en-US">
                <a:solidFill>
                  <a:srgbClr val="000000"/>
                </a:solidFill>
              </a:rPr>
              <a:t>Assolutamente in disaccordo, In disaccordo, Né d’accordo né in disaccordo, D’accordo, Assolutamente d’accordo.</a:t>
            </a:r>
            <a:endParaRPr>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Condividete il sondaggio con le vostre classi tramite il </a:t>
            </a:r>
            <a:r>
              <a:rPr b="1" lang="en-US">
                <a:solidFill>
                  <a:srgbClr val="000000"/>
                </a:solidFill>
              </a:rPr>
              <a:t>link </a:t>
            </a:r>
            <a:r>
              <a:rPr lang="en-US">
                <a:solidFill>
                  <a:srgbClr val="000000"/>
                </a:solidFill>
              </a:rPr>
              <a:t>o generando un</a:t>
            </a:r>
            <a:r>
              <a:rPr b="1" lang="en-US">
                <a:solidFill>
                  <a:srgbClr val="000000"/>
                </a:solidFill>
              </a:rPr>
              <a:t> codice QR.</a:t>
            </a:r>
            <a:endParaRPr>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59" name="Google Shape;159;g347a9509dc2_0_81"/>
          <p:cNvPicPr preferRelativeResize="0"/>
          <p:nvPr/>
        </p:nvPicPr>
        <p:blipFill rotWithShape="1">
          <a:blip r:embed="rId3">
            <a:alphaModFix/>
          </a:blip>
          <a:srcRect b="0" l="0" r="0" t="0"/>
          <a:stretch/>
        </p:blipFill>
        <p:spPr>
          <a:xfrm>
            <a:off x="8952610" y="3429000"/>
            <a:ext cx="2495700" cy="1838400"/>
          </a:xfrm>
          <a:prstGeom prst="roundRect">
            <a:avLst>
              <a:gd fmla="val 16667" name="adj"/>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